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69" r:id="rId9"/>
    <p:sldId id="262" r:id="rId10"/>
    <p:sldId id="270" r:id="rId11"/>
    <p:sldId id="261" r:id="rId12"/>
    <p:sldId id="272" r:id="rId13"/>
    <p:sldId id="263" r:id="rId14"/>
    <p:sldId id="26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DAF9E-FF6C-49B6-A814-2FE1975FC21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ACA7CC-BBE7-4279-9710-F3C22DFAB4CA}">
      <dgm:prSet phldrT="[Текст]"/>
      <dgm:spPr/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B93ACAED-1374-4285-9A0A-9CCAAB2B6ECA}" type="parTrans" cxnId="{808602ED-91D0-4DF3-A620-C0FDF1088F33}">
      <dgm:prSet/>
      <dgm:spPr/>
      <dgm:t>
        <a:bodyPr/>
        <a:lstStyle/>
        <a:p>
          <a:endParaRPr lang="ru-RU"/>
        </a:p>
      </dgm:t>
    </dgm:pt>
    <dgm:pt modelId="{6E7A2650-1907-4796-B21B-80C2D2304361}" type="sibTrans" cxnId="{808602ED-91D0-4DF3-A620-C0FDF1088F33}">
      <dgm:prSet/>
      <dgm:spPr/>
      <dgm:t>
        <a:bodyPr/>
        <a:lstStyle/>
        <a:p>
          <a:endParaRPr lang="ru-RU"/>
        </a:p>
      </dgm:t>
    </dgm:pt>
    <dgm:pt modelId="{FF4BF5FC-A082-4F1B-B6E1-6E4D63F211A2}">
      <dgm:prSet phldrT="[Текст]" custT="1"/>
      <dgm:spPr/>
      <dgm:t>
        <a:bodyPr/>
        <a:lstStyle/>
        <a:p>
          <a:r>
            <a:rPr lang="ru-RU" sz="1800" b="1" dirty="0" smtClean="0"/>
            <a:t>Государственное или муниципальное финансирование на основе целевых программ</a:t>
          </a:r>
          <a:endParaRPr lang="ru-RU" sz="1800" dirty="0"/>
        </a:p>
      </dgm:t>
    </dgm:pt>
    <dgm:pt modelId="{6943C45E-7EC2-4826-BD95-67E51DF5FC0E}" type="parTrans" cxnId="{E0FF8EBC-EF74-42DC-B604-8F5DCAF5AD8F}">
      <dgm:prSet/>
      <dgm:spPr/>
      <dgm:t>
        <a:bodyPr/>
        <a:lstStyle/>
        <a:p>
          <a:endParaRPr lang="ru-RU"/>
        </a:p>
      </dgm:t>
    </dgm:pt>
    <dgm:pt modelId="{FF944284-56AA-4CCC-BA8F-EEF91890FEBF}" type="sibTrans" cxnId="{E0FF8EBC-EF74-42DC-B604-8F5DCAF5AD8F}">
      <dgm:prSet/>
      <dgm:spPr/>
      <dgm:t>
        <a:bodyPr/>
        <a:lstStyle/>
        <a:p>
          <a:endParaRPr lang="ru-RU"/>
        </a:p>
      </dgm:t>
    </dgm:pt>
    <dgm:pt modelId="{4D10D7E0-13D1-44D7-AFD3-799812750703}">
      <dgm:prSet phldrT="[Текст]"/>
      <dgm:spPr/>
      <dgm:t>
        <a:bodyPr/>
        <a:lstStyle/>
        <a:p>
          <a:r>
            <a:rPr lang="ru-RU" b="1" dirty="0" smtClean="0"/>
            <a:t>2</a:t>
          </a:r>
          <a:endParaRPr lang="ru-RU" b="1" dirty="0"/>
        </a:p>
      </dgm:t>
    </dgm:pt>
    <dgm:pt modelId="{492931CD-D2DC-430A-BD35-65857573EDE6}" type="parTrans" cxnId="{11D5BB31-B9B1-403F-A7F3-8D7B4DA72FE9}">
      <dgm:prSet/>
      <dgm:spPr/>
      <dgm:t>
        <a:bodyPr/>
        <a:lstStyle/>
        <a:p>
          <a:endParaRPr lang="ru-RU"/>
        </a:p>
      </dgm:t>
    </dgm:pt>
    <dgm:pt modelId="{E5122199-8E8A-4874-8B23-8F8B29783E20}" type="sibTrans" cxnId="{11D5BB31-B9B1-403F-A7F3-8D7B4DA72FE9}">
      <dgm:prSet/>
      <dgm:spPr/>
      <dgm:t>
        <a:bodyPr/>
        <a:lstStyle/>
        <a:p>
          <a:endParaRPr lang="ru-RU"/>
        </a:p>
      </dgm:t>
    </dgm:pt>
    <dgm:pt modelId="{D0041A68-5B53-442B-8485-D09CB2E07A4B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FA359510-F28C-4AE2-B299-C38F94F789A1}" type="parTrans" cxnId="{B70CEE00-DEEB-415D-9F65-F002EE2D3BD6}">
      <dgm:prSet/>
      <dgm:spPr/>
      <dgm:t>
        <a:bodyPr/>
        <a:lstStyle/>
        <a:p>
          <a:endParaRPr lang="ru-RU"/>
        </a:p>
      </dgm:t>
    </dgm:pt>
    <dgm:pt modelId="{E1627E3E-C3C3-4FDD-BB53-036C675064D3}" type="sibTrans" cxnId="{B70CEE00-DEEB-415D-9F65-F002EE2D3BD6}">
      <dgm:prSet/>
      <dgm:spPr/>
      <dgm:t>
        <a:bodyPr/>
        <a:lstStyle/>
        <a:p>
          <a:endParaRPr lang="ru-RU"/>
        </a:p>
      </dgm:t>
    </dgm:pt>
    <dgm:pt modelId="{4F6197A8-3C8C-4AE6-9BA4-852E89F911CD}">
      <dgm:prSet phldrT="[Текст]" custT="1"/>
      <dgm:spPr/>
      <dgm:t>
        <a:bodyPr/>
        <a:lstStyle/>
        <a:p>
          <a:r>
            <a:rPr lang="ru-RU" sz="1800" b="1" dirty="0" smtClean="0"/>
            <a:t>Региональные конкурсы</a:t>
          </a:r>
          <a:endParaRPr lang="ru-RU" sz="1800" b="1" dirty="0"/>
        </a:p>
      </dgm:t>
    </dgm:pt>
    <dgm:pt modelId="{E85355DD-39F6-424B-9E73-92AD4EF0854C}" type="parTrans" cxnId="{BD2218D9-191A-46AD-B9B2-9696979B0CE1}">
      <dgm:prSet/>
      <dgm:spPr/>
      <dgm:t>
        <a:bodyPr/>
        <a:lstStyle/>
        <a:p>
          <a:endParaRPr lang="ru-RU"/>
        </a:p>
      </dgm:t>
    </dgm:pt>
    <dgm:pt modelId="{595793E8-75F7-4A11-B4E4-E5C1A84EF303}" type="sibTrans" cxnId="{BD2218D9-191A-46AD-B9B2-9696979B0CE1}">
      <dgm:prSet/>
      <dgm:spPr/>
      <dgm:t>
        <a:bodyPr/>
        <a:lstStyle/>
        <a:p>
          <a:endParaRPr lang="ru-RU"/>
        </a:p>
      </dgm:t>
    </dgm:pt>
    <dgm:pt modelId="{32DEE093-EC60-47AF-B271-F5DDC02ED7F2}">
      <dgm:prSet phldrT="[Текст]" custT="1"/>
      <dgm:spPr/>
      <dgm:t>
        <a:bodyPr/>
        <a:lstStyle/>
        <a:p>
          <a:r>
            <a:rPr lang="ru-RU" sz="1800" b="1" dirty="0" smtClean="0"/>
            <a:t>Федеральные конкурсы</a:t>
          </a:r>
          <a:endParaRPr lang="ru-RU" sz="1800" dirty="0"/>
        </a:p>
      </dgm:t>
    </dgm:pt>
    <dgm:pt modelId="{37C5934B-3040-4F1D-930C-EDD0B835AFD5}" type="sibTrans" cxnId="{DB1DAFAA-6648-4CEC-8F87-8B1340C49873}">
      <dgm:prSet/>
      <dgm:spPr/>
      <dgm:t>
        <a:bodyPr/>
        <a:lstStyle/>
        <a:p>
          <a:endParaRPr lang="ru-RU"/>
        </a:p>
      </dgm:t>
    </dgm:pt>
    <dgm:pt modelId="{C619E810-C146-4629-B55F-06D1B95A79F6}" type="parTrans" cxnId="{DB1DAFAA-6648-4CEC-8F87-8B1340C49873}">
      <dgm:prSet/>
      <dgm:spPr/>
      <dgm:t>
        <a:bodyPr/>
        <a:lstStyle/>
        <a:p>
          <a:endParaRPr lang="ru-RU"/>
        </a:p>
      </dgm:t>
    </dgm:pt>
    <dgm:pt modelId="{E353CEF7-0F52-45F3-A1CE-7F6147FAFCBD}">
      <dgm:prSet/>
      <dgm:spPr/>
      <dgm:t>
        <a:bodyPr/>
        <a:lstStyle/>
        <a:p>
          <a:endParaRPr lang="ru-RU" sz="1500" dirty="0"/>
        </a:p>
      </dgm:t>
    </dgm:pt>
    <dgm:pt modelId="{6EF1F4FC-6A93-4BB7-BE8E-C23056E0B7D3}" type="parTrans" cxnId="{D13A2E1B-059F-461F-AE41-43B84BA4F8B0}">
      <dgm:prSet/>
      <dgm:spPr/>
      <dgm:t>
        <a:bodyPr/>
        <a:lstStyle/>
        <a:p>
          <a:endParaRPr lang="ru-RU"/>
        </a:p>
      </dgm:t>
    </dgm:pt>
    <dgm:pt modelId="{2F1EB614-2C07-4FFE-B4E7-9D40F5F9B6FD}" type="sibTrans" cxnId="{D13A2E1B-059F-461F-AE41-43B84BA4F8B0}">
      <dgm:prSet/>
      <dgm:spPr/>
      <dgm:t>
        <a:bodyPr/>
        <a:lstStyle/>
        <a:p>
          <a:endParaRPr lang="ru-RU"/>
        </a:p>
      </dgm:t>
    </dgm:pt>
    <dgm:pt modelId="{CE81A28D-8691-4553-B877-D291A7D30C1B}" type="pres">
      <dgm:prSet presAssocID="{520DAF9E-FF6C-49B6-A814-2FE1975FC2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0128E2-9015-453A-BF64-580E1A56038A}" type="pres">
      <dgm:prSet presAssocID="{28ACA7CC-BBE7-4279-9710-F3C22DFAB4CA}" presName="composite" presStyleCnt="0"/>
      <dgm:spPr/>
    </dgm:pt>
    <dgm:pt modelId="{089844B9-C8C8-4C21-BC54-17753893CCB2}" type="pres">
      <dgm:prSet presAssocID="{28ACA7CC-BBE7-4279-9710-F3C22DFAB4C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06A87-E530-4C76-A5A8-67B7B458B158}" type="pres">
      <dgm:prSet presAssocID="{28ACA7CC-BBE7-4279-9710-F3C22DFAB4C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0074B-76AD-4930-B315-BA4314C6EED0}" type="pres">
      <dgm:prSet presAssocID="{6E7A2650-1907-4796-B21B-80C2D2304361}" presName="sp" presStyleCnt="0"/>
      <dgm:spPr/>
    </dgm:pt>
    <dgm:pt modelId="{1560A981-B8DA-4E4E-AD4F-CE1F70B5CFDA}" type="pres">
      <dgm:prSet presAssocID="{4D10D7E0-13D1-44D7-AFD3-799812750703}" presName="composite" presStyleCnt="0"/>
      <dgm:spPr/>
    </dgm:pt>
    <dgm:pt modelId="{6E273DA0-6413-4F1C-B1F5-95F2FEB5CB81}" type="pres">
      <dgm:prSet presAssocID="{4D10D7E0-13D1-44D7-AFD3-79981275070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AA5CF-E897-4166-B67F-312E97E8F309}" type="pres">
      <dgm:prSet presAssocID="{4D10D7E0-13D1-44D7-AFD3-79981275070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F8169-8E5C-4DAE-9D1D-E08094C99935}" type="pres">
      <dgm:prSet presAssocID="{E5122199-8E8A-4874-8B23-8F8B29783E20}" presName="sp" presStyleCnt="0"/>
      <dgm:spPr/>
    </dgm:pt>
    <dgm:pt modelId="{8D6209A3-1224-4E99-88E7-2CDEFE00E4A6}" type="pres">
      <dgm:prSet presAssocID="{D0041A68-5B53-442B-8485-D09CB2E07A4B}" presName="composite" presStyleCnt="0"/>
      <dgm:spPr/>
    </dgm:pt>
    <dgm:pt modelId="{F0CCD042-BB87-4A8A-957F-F1472D99E0A0}" type="pres">
      <dgm:prSet presAssocID="{D0041A68-5B53-442B-8485-D09CB2E07A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EB083-F809-4F95-969A-F21658B994C7}" type="pres">
      <dgm:prSet presAssocID="{D0041A68-5B53-442B-8485-D09CB2E07A4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315C3-A55A-4B1B-9AA9-F9F921BC22BE}" type="presOf" srcId="{32DEE093-EC60-47AF-B271-F5DDC02ED7F2}" destId="{68FAA5CF-E897-4166-B67F-312E97E8F309}" srcOrd="0" destOrd="0" presId="urn:microsoft.com/office/officeart/2005/8/layout/chevron2"/>
    <dgm:cxn modelId="{DB1DAFAA-6648-4CEC-8F87-8B1340C49873}" srcId="{4D10D7E0-13D1-44D7-AFD3-799812750703}" destId="{32DEE093-EC60-47AF-B271-F5DDC02ED7F2}" srcOrd="0" destOrd="0" parTransId="{C619E810-C146-4629-B55F-06D1B95A79F6}" sibTransId="{37C5934B-3040-4F1D-930C-EDD0B835AFD5}"/>
    <dgm:cxn modelId="{BA436D65-590C-4B91-9A36-240558BF01A3}" type="presOf" srcId="{28ACA7CC-BBE7-4279-9710-F3C22DFAB4CA}" destId="{089844B9-C8C8-4C21-BC54-17753893CCB2}" srcOrd="0" destOrd="0" presId="urn:microsoft.com/office/officeart/2005/8/layout/chevron2"/>
    <dgm:cxn modelId="{808602ED-91D0-4DF3-A620-C0FDF1088F33}" srcId="{520DAF9E-FF6C-49B6-A814-2FE1975FC21F}" destId="{28ACA7CC-BBE7-4279-9710-F3C22DFAB4CA}" srcOrd="0" destOrd="0" parTransId="{B93ACAED-1374-4285-9A0A-9CCAAB2B6ECA}" sibTransId="{6E7A2650-1907-4796-B21B-80C2D2304361}"/>
    <dgm:cxn modelId="{D0B7E8F8-A8A1-4AFB-8A4D-E23B38145846}" type="presOf" srcId="{FF4BF5FC-A082-4F1B-B6E1-6E4D63F211A2}" destId="{3F806A87-E530-4C76-A5A8-67B7B458B158}" srcOrd="0" destOrd="0" presId="urn:microsoft.com/office/officeart/2005/8/layout/chevron2"/>
    <dgm:cxn modelId="{B8156B7E-3447-4735-924D-72B1D5D3DBC1}" type="presOf" srcId="{4F6197A8-3C8C-4AE6-9BA4-852E89F911CD}" destId="{039EB083-F809-4F95-969A-F21658B994C7}" srcOrd="0" destOrd="0" presId="urn:microsoft.com/office/officeart/2005/8/layout/chevron2"/>
    <dgm:cxn modelId="{A2761439-3D1E-4263-A5F3-37469D3C678C}" type="presOf" srcId="{520DAF9E-FF6C-49B6-A814-2FE1975FC21F}" destId="{CE81A28D-8691-4553-B877-D291A7D30C1B}" srcOrd="0" destOrd="0" presId="urn:microsoft.com/office/officeart/2005/8/layout/chevron2"/>
    <dgm:cxn modelId="{0F1FD889-3CF2-4ADF-9CE0-69B93A5DF4F6}" type="presOf" srcId="{4D10D7E0-13D1-44D7-AFD3-799812750703}" destId="{6E273DA0-6413-4F1C-B1F5-95F2FEB5CB81}" srcOrd="0" destOrd="0" presId="urn:microsoft.com/office/officeart/2005/8/layout/chevron2"/>
    <dgm:cxn modelId="{E0FF8EBC-EF74-42DC-B604-8F5DCAF5AD8F}" srcId="{28ACA7CC-BBE7-4279-9710-F3C22DFAB4CA}" destId="{FF4BF5FC-A082-4F1B-B6E1-6E4D63F211A2}" srcOrd="0" destOrd="0" parTransId="{6943C45E-7EC2-4826-BD95-67E51DF5FC0E}" sibTransId="{FF944284-56AA-4CCC-BA8F-EEF91890FEBF}"/>
    <dgm:cxn modelId="{6FE00692-A8F1-4DB4-ABBD-2147CEE1518E}" type="presOf" srcId="{D0041A68-5B53-442B-8485-D09CB2E07A4B}" destId="{F0CCD042-BB87-4A8A-957F-F1472D99E0A0}" srcOrd="0" destOrd="0" presId="urn:microsoft.com/office/officeart/2005/8/layout/chevron2"/>
    <dgm:cxn modelId="{832F1F8A-523E-4E67-9D46-F6387A6BDD7F}" type="presOf" srcId="{E353CEF7-0F52-45F3-A1CE-7F6147FAFCBD}" destId="{039EB083-F809-4F95-969A-F21658B994C7}" srcOrd="0" destOrd="1" presId="urn:microsoft.com/office/officeart/2005/8/layout/chevron2"/>
    <dgm:cxn modelId="{B70CEE00-DEEB-415D-9F65-F002EE2D3BD6}" srcId="{520DAF9E-FF6C-49B6-A814-2FE1975FC21F}" destId="{D0041A68-5B53-442B-8485-D09CB2E07A4B}" srcOrd="2" destOrd="0" parTransId="{FA359510-F28C-4AE2-B299-C38F94F789A1}" sibTransId="{E1627E3E-C3C3-4FDD-BB53-036C675064D3}"/>
    <dgm:cxn modelId="{BD2218D9-191A-46AD-B9B2-9696979B0CE1}" srcId="{D0041A68-5B53-442B-8485-D09CB2E07A4B}" destId="{4F6197A8-3C8C-4AE6-9BA4-852E89F911CD}" srcOrd="0" destOrd="0" parTransId="{E85355DD-39F6-424B-9E73-92AD4EF0854C}" sibTransId="{595793E8-75F7-4A11-B4E4-E5C1A84EF303}"/>
    <dgm:cxn modelId="{D13A2E1B-059F-461F-AE41-43B84BA4F8B0}" srcId="{D0041A68-5B53-442B-8485-D09CB2E07A4B}" destId="{E353CEF7-0F52-45F3-A1CE-7F6147FAFCBD}" srcOrd="1" destOrd="0" parTransId="{6EF1F4FC-6A93-4BB7-BE8E-C23056E0B7D3}" sibTransId="{2F1EB614-2C07-4FFE-B4E7-9D40F5F9B6FD}"/>
    <dgm:cxn modelId="{11D5BB31-B9B1-403F-A7F3-8D7B4DA72FE9}" srcId="{520DAF9E-FF6C-49B6-A814-2FE1975FC21F}" destId="{4D10D7E0-13D1-44D7-AFD3-799812750703}" srcOrd="1" destOrd="0" parTransId="{492931CD-D2DC-430A-BD35-65857573EDE6}" sibTransId="{E5122199-8E8A-4874-8B23-8F8B29783E20}"/>
    <dgm:cxn modelId="{EF7A813A-1637-4A63-88C3-9B43FD129C19}" type="presParOf" srcId="{CE81A28D-8691-4553-B877-D291A7D30C1B}" destId="{DE0128E2-9015-453A-BF64-580E1A56038A}" srcOrd="0" destOrd="0" presId="urn:microsoft.com/office/officeart/2005/8/layout/chevron2"/>
    <dgm:cxn modelId="{5B04A0D4-CDB3-47D9-A662-C0D36955ABAE}" type="presParOf" srcId="{DE0128E2-9015-453A-BF64-580E1A56038A}" destId="{089844B9-C8C8-4C21-BC54-17753893CCB2}" srcOrd="0" destOrd="0" presId="urn:microsoft.com/office/officeart/2005/8/layout/chevron2"/>
    <dgm:cxn modelId="{8D099F49-447D-4D04-9510-25B8C5F7FC54}" type="presParOf" srcId="{DE0128E2-9015-453A-BF64-580E1A56038A}" destId="{3F806A87-E530-4C76-A5A8-67B7B458B158}" srcOrd="1" destOrd="0" presId="urn:microsoft.com/office/officeart/2005/8/layout/chevron2"/>
    <dgm:cxn modelId="{E7A00049-D23A-4214-B6C3-77069AEAA3F2}" type="presParOf" srcId="{CE81A28D-8691-4553-B877-D291A7D30C1B}" destId="{AED0074B-76AD-4930-B315-BA4314C6EED0}" srcOrd="1" destOrd="0" presId="urn:microsoft.com/office/officeart/2005/8/layout/chevron2"/>
    <dgm:cxn modelId="{A4BFB17C-A710-488A-A2FF-C929C148F412}" type="presParOf" srcId="{CE81A28D-8691-4553-B877-D291A7D30C1B}" destId="{1560A981-B8DA-4E4E-AD4F-CE1F70B5CFDA}" srcOrd="2" destOrd="0" presId="urn:microsoft.com/office/officeart/2005/8/layout/chevron2"/>
    <dgm:cxn modelId="{D83B2C54-5FF3-43B5-8A79-1DD574915049}" type="presParOf" srcId="{1560A981-B8DA-4E4E-AD4F-CE1F70B5CFDA}" destId="{6E273DA0-6413-4F1C-B1F5-95F2FEB5CB81}" srcOrd="0" destOrd="0" presId="urn:microsoft.com/office/officeart/2005/8/layout/chevron2"/>
    <dgm:cxn modelId="{38822E4D-9780-4977-B050-5ECA3FCF2EBD}" type="presParOf" srcId="{1560A981-B8DA-4E4E-AD4F-CE1F70B5CFDA}" destId="{68FAA5CF-E897-4166-B67F-312E97E8F309}" srcOrd="1" destOrd="0" presId="urn:microsoft.com/office/officeart/2005/8/layout/chevron2"/>
    <dgm:cxn modelId="{3A0A5945-18F1-4458-ADB4-EFEC3A42C7BB}" type="presParOf" srcId="{CE81A28D-8691-4553-B877-D291A7D30C1B}" destId="{FDEF8169-8E5C-4DAE-9D1D-E08094C99935}" srcOrd="3" destOrd="0" presId="urn:microsoft.com/office/officeart/2005/8/layout/chevron2"/>
    <dgm:cxn modelId="{C8B840F8-F9C8-44F0-8810-C8B3270EEDB4}" type="presParOf" srcId="{CE81A28D-8691-4553-B877-D291A7D30C1B}" destId="{8D6209A3-1224-4E99-88E7-2CDEFE00E4A6}" srcOrd="4" destOrd="0" presId="urn:microsoft.com/office/officeart/2005/8/layout/chevron2"/>
    <dgm:cxn modelId="{65267D48-5700-4C4F-8D0C-ED8063274481}" type="presParOf" srcId="{8D6209A3-1224-4E99-88E7-2CDEFE00E4A6}" destId="{F0CCD042-BB87-4A8A-957F-F1472D99E0A0}" srcOrd="0" destOrd="0" presId="urn:microsoft.com/office/officeart/2005/8/layout/chevron2"/>
    <dgm:cxn modelId="{3E1434FC-7DF7-4289-B456-D870E4EEB69D}" type="presParOf" srcId="{8D6209A3-1224-4E99-88E7-2CDEFE00E4A6}" destId="{039EB083-F809-4F95-969A-F21658B994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DAF9E-FF6C-49B6-A814-2FE1975FC21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ACA7CC-BBE7-4279-9710-F3C22DFAB4CA}">
      <dgm:prSet phldrT="[Текст]"/>
      <dgm:spPr/>
      <dgm:t>
        <a:bodyPr/>
        <a:lstStyle/>
        <a:p>
          <a:r>
            <a:rPr lang="ru-RU" b="1" dirty="0" smtClean="0"/>
            <a:t>4</a:t>
          </a:r>
          <a:endParaRPr lang="ru-RU" b="1" dirty="0"/>
        </a:p>
      </dgm:t>
    </dgm:pt>
    <dgm:pt modelId="{B93ACAED-1374-4285-9A0A-9CCAAB2B6ECA}" type="parTrans" cxnId="{808602ED-91D0-4DF3-A620-C0FDF1088F33}">
      <dgm:prSet/>
      <dgm:spPr/>
      <dgm:t>
        <a:bodyPr/>
        <a:lstStyle/>
        <a:p>
          <a:endParaRPr lang="ru-RU"/>
        </a:p>
      </dgm:t>
    </dgm:pt>
    <dgm:pt modelId="{6E7A2650-1907-4796-B21B-80C2D2304361}" type="sibTrans" cxnId="{808602ED-91D0-4DF3-A620-C0FDF1088F33}">
      <dgm:prSet/>
      <dgm:spPr/>
      <dgm:t>
        <a:bodyPr/>
        <a:lstStyle/>
        <a:p>
          <a:endParaRPr lang="ru-RU"/>
        </a:p>
      </dgm:t>
    </dgm:pt>
    <dgm:pt modelId="{FF4BF5FC-A082-4F1B-B6E1-6E4D63F211A2}">
      <dgm:prSet phldrT="[Текст]" custT="1"/>
      <dgm:spPr/>
      <dgm:t>
        <a:bodyPr/>
        <a:lstStyle/>
        <a:p>
          <a:r>
            <a:rPr lang="ru-RU" sz="1800" b="1" dirty="0" smtClean="0"/>
            <a:t>Конкурсы и гранты для НКО</a:t>
          </a:r>
          <a:endParaRPr lang="ru-RU" sz="1800" dirty="0"/>
        </a:p>
      </dgm:t>
    </dgm:pt>
    <dgm:pt modelId="{6943C45E-7EC2-4826-BD95-67E51DF5FC0E}" type="parTrans" cxnId="{E0FF8EBC-EF74-42DC-B604-8F5DCAF5AD8F}">
      <dgm:prSet/>
      <dgm:spPr/>
      <dgm:t>
        <a:bodyPr/>
        <a:lstStyle/>
        <a:p>
          <a:endParaRPr lang="ru-RU"/>
        </a:p>
      </dgm:t>
    </dgm:pt>
    <dgm:pt modelId="{FF944284-56AA-4CCC-BA8F-EEF91890FEBF}" type="sibTrans" cxnId="{E0FF8EBC-EF74-42DC-B604-8F5DCAF5AD8F}">
      <dgm:prSet/>
      <dgm:spPr/>
      <dgm:t>
        <a:bodyPr/>
        <a:lstStyle/>
        <a:p>
          <a:endParaRPr lang="ru-RU"/>
        </a:p>
      </dgm:t>
    </dgm:pt>
    <dgm:pt modelId="{4D10D7E0-13D1-44D7-AFD3-799812750703}">
      <dgm:prSet phldrT="[Текст]"/>
      <dgm:spPr/>
      <dgm:t>
        <a:bodyPr/>
        <a:lstStyle/>
        <a:p>
          <a:r>
            <a:rPr lang="ru-RU" b="1" dirty="0" smtClean="0"/>
            <a:t>5</a:t>
          </a:r>
          <a:endParaRPr lang="ru-RU" b="1" dirty="0"/>
        </a:p>
      </dgm:t>
    </dgm:pt>
    <dgm:pt modelId="{492931CD-D2DC-430A-BD35-65857573EDE6}" type="parTrans" cxnId="{11D5BB31-B9B1-403F-A7F3-8D7B4DA72FE9}">
      <dgm:prSet/>
      <dgm:spPr/>
      <dgm:t>
        <a:bodyPr/>
        <a:lstStyle/>
        <a:p>
          <a:endParaRPr lang="ru-RU"/>
        </a:p>
      </dgm:t>
    </dgm:pt>
    <dgm:pt modelId="{E5122199-8E8A-4874-8B23-8F8B29783E20}" type="sibTrans" cxnId="{11D5BB31-B9B1-403F-A7F3-8D7B4DA72FE9}">
      <dgm:prSet/>
      <dgm:spPr/>
      <dgm:t>
        <a:bodyPr/>
        <a:lstStyle/>
        <a:p>
          <a:endParaRPr lang="ru-RU"/>
        </a:p>
      </dgm:t>
    </dgm:pt>
    <dgm:pt modelId="{4F6197A8-3C8C-4AE6-9BA4-852E89F911CD}">
      <dgm:prSet phldrT="[Текст]" custT="1"/>
      <dgm:spPr/>
      <dgm:t>
        <a:bodyPr/>
        <a:lstStyle/>
        <a:p>
          <a:r>
            <a:rPr lang="ru-RU" sz="1800" b="1" dirty="0" smtClean="0"/>
            <a:t>Частные пожертвования граждан и организаций</a:t>
          </a:r>
          <a:endParaRPr lang="ru-RU" sz="1800" b="1" dirty="0"/>
        </a:p>
      </dgm:t>
    </dgm:pt>
    <dgm:pt modelId="{E85355DD-39F6-424B-9E73-92AD4EF0854C}" type="parTrans" cxnId="{BD2218D9-191A-46AD-B9B2-9696979B0CE1}">
      <dgm:prSet/>
      <dgm:spPr/>
      <dgm:t>
        <a:bodyPr/>
        <a:lstStyle/>
        <a:p>
          <a:endParaRPr lang="ru-RU"/>
        </a:p>
      </dgm:t>
    </dgm:pt>
    <dgm:pt modelId="{595793E8-75F7-4A11-B4E4-E5C1A84EF303}" type="sibTrans" cxnId="{BD2218D9-191A-46AD-B9B2-9696979B0CE1}">
      <dgm:prSet/>
      <dgm:spPr/>
      <dgm:t>
        <a:bodyPr/>
        <a:lstStyle/>
        <a:p>
          <a:endParaRPr lang="ru-RU"/>
        </a:p>
      </dgm:t>
    </dgm:pt>
    <dgm:pt modelId="{32DEE093-EC60-47AF-B271-F5DDC02ED7F2}">
      <dgm:prSet phldrT="[Текст]" custT="1"/>
      <dgm:spPr/>
      <dgm:t>
        <a:bodyPr/>
        <a:lstStyle/>
        <a:p>
          <a:r>
            <a:rPr lang="ru-RU" sz="1800" b="1" dirty="0" smtClean="0"/>
            <a:t>Ведение хозяйственной деятельности</a:t>
          </a:r>
          <a:endParaRPr lang="ru-RU" sz="1800" dirty="0"/>
        </a:p>
      </dgm:t>
    </dgm:pt>
    <dgm:pt modelId="{37C5934B-3040-4F1D-930C-EDD0B835AFD5}" type="sibTrans" cxnId="{DB1DAFAA-6648-4CEC-8F87-8B1340C49873}">
      <dgm:prSet/>
      <dgm:spPr/>
      <dgm:t>
        <a:bodyPr/>
        <a:lstStyle/>
        <a:p>
          <a:endParaRPr lang="ru-RU"/>
        </a:p>
      </dgm:t>
    </dgm:pt>
    <dgm:pt modelId="{C619E810-C146-4629-B55F-06D1B95A79F6}" type="parTrans" cxnId="{DB1DAFAA-6648-4CEC-8F87-8B1340C49873}">
      <dgm:prSet/>
      <dgm:spPr/>
      <dgm:t>
        <a:bodyPr/>
        <a:lstStyle/>
        <a:p>
          <a:endParaRPr lang="ru-RU"/>
        </a:p>
      </dgm:t>
    </dgm:pt>
    <dgm:pt modelId="{E353CEF7-0F52-45F3-A1CE-7F6147FAFCBD}">
      <dgm:prSet/>
      <dgm:spPr/>
      <dgm:t>
        <a:bodyPr/>
        <a:lstStyle/>
        <a:p>
          <a:endParaRPr lang="ru-RU" sz="1300" dirty="0"/>
        </a:p>
      </dgm:t>
    </dgm:pt>
    <dgm:pt modelId="{6EF1F4FC-6A93-4BB7-BE8E-C23056E0B7D3}" type="parTrans" cxnId="{D13A2E1B-059F-461F-AE41-43B84BA4F8B0}">
      <dgm:prSet/>
      <dgm:spPr/>
      <dgm:t>
        <a:bodyPr/>
        <a:lstStyle/>
        <a:p>
          <a:endParaRPr lang="ru-RU"/>
        </a:p>
      </dgm:t>
    </dgm:pt>
    <dgm:pt modelId="{2F1EB614-2C07-4FFE-B4E7-9D40F5F9B6FD}" type="sibTrans" cxnId="{D13A2E1B-059F-461F-AE41-43B84BA4F8B0}">
      <dgm:prSet/>
      <dgm:spPr/>
      <dgm:t>
        <a:bodyPr/>
        <a:lstStyle/>
        <a:p>
          <a:endParaRPr lang="ru-RU"/>
        </a:p>
      </dgm:t>
    </dgm:pt>
    <dgm:pt modelId="{D0041A68-5B53-442B-8485-D09CB2E07A4B}">
      <dgm:prSet phldrT="[Текст]"/>
      <dgm:spPr/>
      <dgm:t>
        <a:bodyPr/>
        <a:lstStyle/>
        <a:p>
          <a:r>
            <a:rPr lang="ru-RU" b="1" dirty="0" smtClean="0"/>
            <a:t>6</a:t>
          </a:r>
          <a:endParaRPr lang="ru-RU" b="1" dirty="0"/>
        </a:p>
      </dgm:t>
    </dgm:pt>
    <dgm:pt modelId="{E1627E3E-C3C3-4FDD-BB53-036C675064D3}" type="sibTrans" cxnId="{B70CEE00-DEEB-415D-9F65-F002EE2D3BD6}">
      <dgm:prSet/>
      <dgm:spPr/>
      <dgm:t>
        <a:bodyPr/>
        <a:lstStyle/>
        <a:p>
          <a:endParaRPr lang="ru-RU"/>
        </a:p>
      </dgm:t>
    </dgm:pt>
    <dgm:pt modelId="{FA359510-F28C-4AE2-B299-C38F94F789A1}" type="parTrans" cxnId="{B70CEE00-DEEB-415D-9F65-F002EE2D3BD6}">
      <dgm:prSet/>
      <dgm:spPr/>
      <dgm:t>
        <a:bodyPr/>
        <a:lstStyle/>
        <a:p>
          <a:endParaRPr lang="ru-RU"/>
        </a:p>
      </dgm:t>
    </dgm:pt>
    <dgm:pt modelId="{CE81A28D-8691-4553-B877-D291A7D30C1B}" type="pres">
      <dgm:prSet presAssocID="{520DAF9E-FF6C-49B6-A814-2FE1975FC2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0128E2-9015-453A-BF64-580E1A56038A}" type="pres">
      <dgm:prSet presAssocID="{28ACA7CC-BBE7-4279-9710-F3C22DFAB4CA}" presName="composite" presStyleCnt="0"/>
      <dgm:spPr/>
    </dgm:pt>
    <dgm:pt modelId="{089844B9-C8C8-4C21-BC54-17753893CCB2}" type="pres">
      <dgm:prSet presAssocID="{28ACA7CC-BBE7-4279-9710-F3C22DFAB4C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06A87-E530-4C76-A5A8-67B7B458B158}" type="pres">
      <dgm:prSet presAssocID="{28ACA7CC-BBE7-4279-9710-F3C22DFAB4CA}" presName="descendantText" presStyleLbl="alignAcc1" presStyleIdx="0" presStyleCnt="3" custLinFactNeighborX="-202" custLinFactNeighborY="-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0074B-76AD-4930-B315-BA4314C6EED0}" type="pres">
      <dgm:prSet presAssocID="{6E7A2650-1907-4796-B21B-80C2D2304361}" presName="sp" presStyleCnt="0"/>
      <dgm:spPr/>
    </dgm:pt>
    <dgm:pt modelId="{1560A981-B8DA-4E4E-AD4F-CE1F70B5CFDA}" type="pres">
      <dgm:prSet presAssocID="{4D10D7E0-13D1-44D7-AFD3-799812750703}" presName="composite" presStyleCnt="0"/>
      <dgm:spPr/>
    </dgm:pt>
    <dgm:pt modelId="{6E273DA0-6413-4F1C-B1F5-95F2FEB5CB81}" type="pres">
      <dgm:prSet presAssocID="{4D10D7E0-13D1-44D7-AFD3-799812750703}" presName="parentText" presStyleLbl="alignNode1" presStyleIdx="1" presStyleCnt="3" custLinFactNeighborX="-12387" custLinFactNeighborY="-26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AA5CF-E897-4166-B67F-312E97E8F309}" type="pres">
      <dgm:prSet presAssocID="{4D10D7E0-13D1-44D7-AFD3-79981275070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F8169-8E5C-4DAE-9D1D-E08094C99935}" type="pres">
      <dgm:prSet presAssocID="{E5122199-8E8A-4874-8B23-8F8B29783E20}" presName="sp" presStyleCnt="0"/>
      <dgm:spPr/>
    </dgm:pt>
    <dgm:pt modelId="{8D6209A3-1224-4E99-88E7-2CDEFE00E4A6}" type="pres">
      <dgm:prSet presAssocID="{D0041A68-5B53-442B-8485-D09CB2E07A4B}" presName="composite" presStyleCnt="0"/>
      <dgm:spPr/>
    </dgm:pt>
    <dgm:pt modelId="{F0CCD042-BB87-4A8A-957F-F1472D99E0A0}" type="pres">
      <dgm:prSet presAssocID="{D0041A68-5B53-442B-8485-D09CB2E07A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EB083-F809-4F95-969A-F21658B994C7}" type="pres">
      <dgm:prSet presAssocID="{D0041A68-5B53-442B-8485-D09CB2E07A4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3A2E1B-059F-461F-AE41-43B84BA4F8B0}" srcId="{D0041A68-5B53-442B-8485-D09CB2E07A4B}" destId="{E353CEF7-0F52-45F3-A1CE-7F6147FAFCBD}" srcOrd="1" destOrd="0" parTransId="{6EF1F4FC-6A93-4BB7-BE8E-C23056E0B7D3}" sibTransId="{2F1EB614-2C07-4FFE-B4E7-9D40F5F9B6FD}"/>
    <dgm:cxn modelId="{808602ED-91D0-4DF3-A620-C0FDF1088F33}" srcId="{520DAF9E-FF6C-49B6-A814-2FE1975FC21F}" destId="{28ACA7CC-BBE7-4279-9710-F3C22DFAB4CA}" srcOrd="0" destOrd="0" parTransId="{B93ACAED-1374-4285-9A0A-9CCAAB2B6ECA}" sibTransId="{6E7A2650-1907-4796-B21B-80C2D2304361}"/>
    <dgm:cxn modelId="{EFF7EF71-FD00-46AD-8F79-D69FC0D2A8D5}" type="presOf" srcId="{FF4BF5FC-A082-4F1B-B6E1-6E4D63F211A2}" destId="{3F806A87-E530-4C76-A5A8-67B7B458B158}" srcOrd="0" destOrd="0" presId="urn:microsoft.com/office/officeart/2005/8/layout/chevron2"/>
    <dgm:cxn modelId="{51C175D9-BA6D-4B68-BFFE-6A23D2C66AF5}" type="presOf" srcId="{32DEE093-EC60-47AF-B271-F5DDC02ED7F2}" destId="{68FAA5CF-E897-4166-B67F-312E97E8F309}" srcOrd="0" destOrd="0" presId="urn:microsoft.com/office/officeart/2005/8/layout/chevron2"/>
    <dgm:cxn modelId="{E0FF8EBC-EF74-42DC-B604-8F5DCAF5AD8F}" srcId="{28ACA7CC-BBE7-4279-9710-F3C22DFAB4CA}" destId="{FF4BF5FC-A082-4F1B-B6E1-6E4D63F211A2}" srcOrd="0" destOrd="0" parTransId="{6943C45E-7EC2-4826-BD95-67E51DF5FC0E}" sibTransId="{FF944284-56AA-4CCC-BA8F-EEF91890FEBF}"/>
    <dgm:cxn modelId="{BCB07275-43C3-45C7-8EFE-92FA5B369A55}" type="presOf" srcId="{D0041A68-5B53-442B-8485-D09CB2E07A4B}" destId="{F0CCD042-BB87-4A8A-957F-F1472D99E0A0}" srcOrd="0" destOrd="0" presId="urn:microsoft.com/office/officeart/2005/8/layout/chevron2"/>
    <dgm:cxn modelId="{8AD2308C-434C-4382-B80A-6AB1D8C8C937}" type="presOf" srcId="{28ACA7CC-BBE7-4279-9710-F3C22DFAB4CA}" destId="{089844B9-C8C8-4C21-BC54-17753893CCB2}" srcOrd="0" destOrd="0" presId="urn:microsoft.com/office/officeart/2005/8/layout/chevron2"/>
    <dgm:cxn modelId="{B70CEE00-DEEB-415D-9F65-F002EE2D3BD6}" srcId="{520DAF9E-FF6C-49B6-A814-2FE1975FC21F}" destId="{D0041A68-5B53-442B-8485-D09CB2E07A4B}" srcOrd="2" destOrd="0" parTransId="{FA359510-F28C-4AE2-B299-C38F94F789A1}" sibTransId="{E1627E3E-C3C3-4FDD-BB53-036C675064D3}"/>
    <dgm:cxn modelId="{40DD4180-D057-4A93-896F-104F1E3D27F3}" type="presOf" srcId="{520DAF9E-FF6C-49B6-A814-2FE1975FC21F}" destId="{CE81A28D-8691-4553-B877-D291A7D30C1B}" srcOrd="0" destOrd="0" presId="urn:microsoft.com/office/officeart/2005/8/layout/chevron2"/>
    <dgm:cxn modelId="{DB1DAFAA-6648-4CEC-8F87-8B1340C49873}" srcId="{4D10D7E0-13D1-44D7-AFD3-799812750703}" destId="{32DEE093-EC60-47AF-B271-F5DDC02ED7F2}" srcOrd="0" destOrd="0" parTransId="{C619E810-C146-4629-B55F-06D1B95A79F6}" sibTransId="{37C5934B-3040-4F1D-930C-EDD0B835AFD5}"/>
    <dgm:cxn modelId="{B0C50F5D-DBC3-4BC3-ACED-4B5ED1F94558}" type="presOf" srcId="{4F6197A8-3C8C-4AE6-9BA4-852E89F911CD}" destId="{039EB083-F809-4F95-969A-F21658B994C7}" srcOrd="0" destOrd="0" presId="urn:microsoft.com/office/officeart/2005/8/layout/chevron2"/>
    <dgm:cxn modelId="{BD2218D9-191A-46AD-B9B2-9696979B0CE1}" srcId="{D0041A68-5B53-442B-8485-D09CB2E07A4B}" destId="{4F6197A8-3C8C-4AE6-9BA4-852E89F911CD}" srcOrd="0" destOrd="0" parTransId="{E85355DD-39F6-424B-9E73-92AD4EF0854C}" sibTransId="{595793E8-75F7-4A11-B4E4-E5C1A84EF303}"/>
    <dgm:cxn modelId="{11D5BB31-B9B1-403F-A7F3-8D7B4DA72FE9}" srcId="{520DAF9E-FF6C-49B6-A814-2FE1975FC21F}" destId="{4D10D7E0-13D1-44D7-AFD3-799812750703}" srcOrd="1" destOrd="0" parTransId="{492931CD-D2DC-430A-BD35-65857573EDE6}" sibTransId="{E5122199-8E8A-4874-8B23-8F8B29783E20}"/>
    <dgm:cxn modelId="{5DF3FEC4-1C23-4090-9CE8-CE65BFD48ECC}" type="presOf" srcId="{E353CEF7-0F52-45F3-A1CE-7F6147FAFCBD}" destId="{039EB083-F809-4F95-969A-F21658B994C7}" srcOrd="0" destOrd="1" presId="urn:microsoft.com/office/officeart/2005/8/layout/chevron2"/>
    <dgm:cxn modelId="{53688705-A8B7-473F-90E4-BB0C8E52C24B}" type="presOf" srcId="{4D10D7E0-13D1-44D7-AFD3-799812750703}" destId="{6E273DA0-6413-4F1C-B1F5-95F2FEB5CB81}" srcOrd="0" destOrd="0" presId="urn:microsoft.com/office/officeart/2005/8/layout/chevron2"/>
    <dgm:cxn modelId="{8DFB1D00-8011-41E5-831A-F89A7CBBC14F}" type="presParOf" srcId="{CE81A28D-8691-4553-B877-D291A7D30C1B}" destId="{DE0128E2-9015-453A-BF64-580E1A56038A}" srcOrd="0" destOrd="0" presId="urn:microsoft.com/office/officeart/2005/8/layout/chevron2"/>
    <dgm:cxn modelId="{9E22972D-0B1B-4D47-B743-D28744E1BAE0}" type="presParOf" srcId="{DE0128E2-9015-453A-BF64-580E1A56038A}" destId="{089844B9-C8C8-4C21-BC54-17753893CCB2}" srcOrd="0" destOrd="0" presId="urn:microsoft.com/office/officeart/2005/8/layout/chevron2"/>
    <dgm:cxn modelId="{DE022FFB-B04B-4422-8510-555C3E3E9DEF}" type="presParOf" srcId="{DE0128E2-9015-453A-BF64-580E1A56038A}" destId="{3F806A87-E530-4C76-A5A8-67B7B458B158}" srcOrd="1" destOrd="0" presId="urn:microsoft.com/office/officeart/2005/8/layout/chevron2"/>
    <dgm:cxn modelId="{67AA57A3-19F2-4760-8322-559F5C69E475}" type="presParOf" srcId="{CE81A28D-8691-4553-B877-D291A7D30C1B}" destId="{AED0074B-76AD-4930-B315-BA4314C6EED0}" srcOrd="1" destOrd="0" presId="urn:microsoft.com/office/officeart/2005/8/layout/chevron2"/>
    <dgm:cxn modelId="{96DA4F5B-50C3-48D8-978D-5B2758384256}" type="presParOf" srcId="{CE81A28D-8691-4553-B877-D291A7D30C1B}" destId="{1560A981-B8DA-4E4E-AD4F-CE1F70B5CFDA}" srcOrd="2" destOrd="0" presId="urn:microsoft.com/office/officeart/2005/8/layout/chevron2"/>
    <dgm:cxn modelId="{64804A04-23C3-44E5-A9E8-BF50D4A79742}" type="presParOf" srcId="{1560A981-B8DA-4E4E-AD4F-CE1F70B5CFDA}" destId="{6E273DA0-6413-4F1C-B1F5-95F2FEB5CB81}" srcOrd="0" destOrd="0" presId="urn:microsoft.com/office/officeart/2005/8/layout/chevron2"/>
    <dgm:cxn modelId="{EB80E02E-C32D-487A-AD06-9E925F02A1BB}" type="presParOf" srcId="{1560A981-B8DA-4E4E-AD4F-CE1F70B5CFDA}" destId="{68FAA5CF-E897-4166-B67F-312E97E8F309}" srcOrd="1" destOrd="0" presId="urn:microsoft.com/office/officeart/2005/8/layout/chevron2"/>
    <dgm:cxn modelId="{B0D02753-11FE-4FDF-9102-8A09CB86DD0F}" type="presParOf" srcId="{CE81A28D-8691-4553-B877-D291A7D30C1B}" destId="{FDEF8169-8E5C-4DAE-9D1D-E08094C99935}" srcOrd="3" destOrd="0" presId="urn:microsoft.com/office/officeart/2005/8/layout/chevron2"/>
    <dgm:cxn modelId="{DB3E7107-A190-46C8-B322-27C11933320E}" type="presParOf" srcId="{CE81A28D-8691-4553-B877-D291A7D30C1B}" destId="{8D6209A3-1224-4E99-88E7-2CDEFE00E4A6}" srcOrd="4" destOrd="0" presId="urn:microsoft.com/office/officeart/2005/8/layout/chevron2"/>
    <dgm:cxn modelId="{60A9E6AD-B741-44C6-9397-69579FCA7394}" type="presParOf" srcId="{8D6209A3-1224-4E99-88E7-2CDEFE00E4A6}" destId="{F0CCD042-BB87-4A8A-957F-F1472D99E0A0}" srcOrd="0" destOrd="0" presId="urn:microsoft.com/office/officeart/2005/8/layout/chevron2"/>
    <dgm:cxn modelId="{0880554B-9525-4FB5-B705-AACED9D97E19}" type="presParOf" srcId="{8D6209A3-1224-4E99-88E7-2CDEFE00E4A6}" destId="{039EB083-F809-4F95-969A-F21658B994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844B9-C8C8-4C21-BC54-17753893CCB2}">
      <dsp:nvSpPr>
        <dsp:cNvPr id="0" name=""/>
        <dsp:cNvSpPr/>
      </dsp:nvSpPr>
      <dsp:spPr>
        <a:xfrm rot="5400000">
          <a:off x="-170467" y="173034"/>
          <a:ext cx="1136448" cy="795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1</a:t>
          </a:r>
          <a:endParaRPr lang="ru-RU" sz="2200" b="1" kern="1200" dirty="0"/>
        </a:p>
      </dsp:txBody>
      <dsp:txXfrm rot="5400000">
        <a:off x="-170467" y="173034"/>
        <a:ext cx="1136448" cy="795513"/>
      </dsp:txXfrm>
    </dsp:sp>
    <dsp:sp modelId="{3F806A87-E530-4C76-A5A8-67B7B458B158}">
      <dsp:nvSpPr>
        <dsp:cNvPr id="0" name=""/>
        <dsp:cNvSpPr/>
      </dsp:nvSpPr>
      <dsp:spPr>
        <a:xfrm rot="5400000">
          <a:off x="2709736" y="-1911655"/>
          <a:ext cx="738691" cy="4567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Государственное или муниципальное финансирование на основе целевых программ</a:t>
          </a:r>
          <a:endParaRPr lang="ru-RU" sz="1800" kern="1200" dirty="0"/>
        </a:p>
      </dsp:txBody>
      <dsp:txXfrm rot="5400000">
        <a:off x="2709736" y="-1911655"/>
        <a:ext cx="738691" cy="4567136"/>
      </dsp:txXfrm>
    </dsp:sp>
    <dsp:sp modelId="{6E273DA0-6413-4F1C-B1F5-95F2FEB5CB81}">
      <dsp:nvSpPr>
        <dsp:cNvPr id="0" name=""/>
        <dsp:cNvSpPr/>
      </dsp:nvSpPr>
      <dsp:spPr>
        <a:xfrm rot="5400000">
          <a:off x="-170467" y="1107230"/>
          <a:ext cx="1136448" cy="795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2</a:t>
          </a:r>
          <a:endParaRPr lang="ru-RU" sz="2200" b="1" kern="1200" dirty="0"/>
        </a:p>
      </dsp:txBody>
      <dsp:txXfrm rot="5400000">
        <a:off x="-170467" y="1107230"/>
        <a:ext cx="1136448" cy="795513"/>
      </dsp:txXfrm>
    </dsp:sp>
    <dsp:sp modelId="{68FAA5CF-E897-4166-B67F-312E97E8F309}">
      <dsp:nvSpPr>
        <dsp:cNvPr id="0" name=""/>
        <dsp:cNvSpPr/>
      </dsp:nvSpPr>
      <dsp:spPr>
        <a:xfrm rot="5400000">
          <a:off x="2709736" y="-977459"/>
          <a:ext cx="738691" cy="4567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Федеральные конкурсы</a:t>
          </a:r>
          <a:endParaRPr lang="ru-RU" sz="1800" kern="1200" dirty="0"/>
        </a:p>
      </dsp:txBody>
      <dsp:txXfrm rot="5400000">
        <a:off x="2709736" y="-977459"/>
        <a:ext cx="738691" cy="4567136"/>
      </dsp:txXfrm>
    </dsp:sp>
    <dsp:sp modelId="{F0CCD042-BB87-4A8A-957F-F1472D99E0A0}">
      <dsp:nvSpPr>
        <dsp:cNvPr id="0" name=""/>
        <dsp:cNvSpPr/>
      </dsp:nvSpPr>
      <dsp:spPr>
        <a:xfrm rot="5400000">
          <a:off x="-170467" y="2041427"/>
          <a:ext cx="1136448" cy="795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3</a:t>
          </a:r>
          <a:endParaRPr lang="ru-RU" sz="2200" b="1" kern="1200" dirty="0"/>
        </a:p>
      </dsp:txBody>
      <dsp:txXfrm rot="5400000">
        <a:off x="-170467" y="2041427"/>
        <a:ext cx="1136448" cy="795513"/>
      </dsp:txXfrm>
    </dsp:sp>
    <dsp:sp modelId="{039EB083-F809-4F95-969A-F21658B994C7}">
      <dsp:nvSpPr>
        <dsp:cNvPr id="0" name=""/>
        <dsp:cNvSpPr/>
      </dsp:nvSpPr>
      <dsp:spPr>
        <a:xfrm rot="5400000">
          <a:off x="2709736" y="-43262"/>
          <a:ext cx="738691" cy="4567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Региональные конкурсы</a:t>
          </a:r>
          <a:endParaRPr lang="ru-RU" sz="18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5400000">
        <a:off x="2709736" y="-43262"/>
        <a:ext cx="738691" cy="45671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844B9-C8C8-4C21-BC54-17753893CCB2}">
      <dsp:nvSpPr>
        <dsp:cNvPr id="0" name=""/>
        <dsp:cNvSpPr/>
      </dsp:nvSpPr>
      <dsp:spPr>
        <a:xfrm rot="5400000">
          <a:off x="-167136" y="170324"/>
          <a:ext cx="1114241" cy="779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4</a:t>
          </a:r>
          <a:endParaRPr lang="ru-RU" sz="2100" b="1" kern="1200" dirty="0"/>
        </a:p>
      </dsp:txBody>
      <dsp:txXfrm rot="5400000">
        <a:off x="-167136" y="170324"/>
        <a:ext cx="1114241" cy="779968"/>
      </dsp:txXfrm>
    </dsp:sp>
    <dsp:sp modelId="{3F806A87-E530-4C76-A5A8-67B7B458B158}">
      <dsp:nvSpPr>
        <dsp:cNvPr id="0" name=""/>
        <dsp:cNvSpPr/>
      </dsp:nvSpPr>
      <dsp:spPr>
        <a:xfrm rot="5400000">
          <a:off x="2592263" y="-1819678"/>
          <a:ext cx="724256" cy="4366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Конкурсы и гранты для НКО</a:t>
          </a:r>
          <a:endParaRPr lang="ru-RU" sz="1800" kern="1200" dirty="0"/>
        </a:p>
      </dsp:txBody>
      <dsp:txXfrm rot="5400000">
        <a:off x="2592263" y="-1819678"/>
        <a:ext cx="724256" cy="4366486"/>
      </dsp:txXfrm>
    </dsp:sp>
    <dsp:sp modelId="{6E273DA0-6413-4F1C-B1F5-95F2FEB5CB81}">
      <dsp:nvSpPr>
        <dsp:cNvPr id="0" name=""/>
        <dsp:cNvSpPr/>
      </dsp:nvSpPr>
      <dsp:spPr>
        <a:xfrm rot="5400000">
          <a:off x="-167136" y="1052085"/>
          <a:ext cx="1114241" cy="779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5</a:t>
          </a:r>
          <a:endParaRPr lang="ru-RU" sz="2100" b="1" kern="1200" dirty="0"/>
        </a:p>
      </dsp:txBody>
      <dsp:txXfrm rot="5400000">
        <a:off x="-167136" y="1052085"/>
        <a:ext cx="1114241" cy="779968"/>
      </dsp:txXfrm>
    </dsp:sp>
    <dsp:sp modelId="{68FAA5CF-E897-4166-B67F-312E97E8F309}">
      <dsp:nvSpPr>
        <dsp:cNvPr id="0" name=""/>
        <dsp:cNvSpPr/>
      </dsp:nvSpPr>
      <dsp:spPr>
        <a:xfrm rot="5400000">
          <a:off x="2601083" y="-906459"/>
          <a:ext cx="724256" cy="4366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Ведение хозяйственной деятельности</a:t>
          </a:r>
          <a:endParaRPr lang="ru-RU" sz="1800" kern="1200" dirty="0"/>
        </a:p>
      </dsp:txBody>
      <dsp:txXfrm rot="5400000">
        <a:off x="2601083" y="-906459"/>
        <a:ext cx="724256" cy="4366486"/>
      </dsp:txXfrm>
    </dsp:sp>
    <dsp:sp modelId="{F0CCD042-BB87-4A8A-957F-F1472D99E0A0}">
      <dsp:nvSpPr>
        <dsp:cNvPr id="0" name=""/>
        <dsp:cNvSpPr/>
      </dsp:nvSpPr>
      <dsp:spPr>
        <a:xfrm rot="5400000">
          <a:off x="-167136" y="1993258"/>
          <a:ext cx="1114241" cy="779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6</a:t>
          </a:r>
          <a:endParaRPr lang="ru-RU" sz="2100" b="1" kern="1200" dirty="0"/>
        </a:p>
      </dsp:txBody>
      <dsp:txXfrm rot="5400000">
        <a:off x="-167136" y="1993258"/>
        <a:ext cx="1114241" cy="779968"/>
      </dsp:txXfrm>
    </dsp:sp>
    <dsp:sp modelId="{039EB083-F809-4F95-969A-F21658B994C7}">
      <dsp:nvSpPr>
        <dsp:cNvPr id="0" name=""/>
        <dsp:cNvSpPr/>
      </dsp:nvSpPr>
      <dsp:spPr>
        <a:xfrm rot="5400000">
          <a:off x="2601083" y="5007"/>
          <a:ext cx="724256" cy="4366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Частные пожертвования граждан и организаций</a:t>
          </a:r>
          <a:endParaRPr lang="ru-RU" sz="18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5400000">
        <a:off x="2601083" y="5007"/>
        <a:ext cx="724256" cy="4366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335" y="1158893"/>
            <a:ext cx="11220227" cy="2721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0865" y="4270786"/>
            <a:ext cx="8825658" cy="1528652"/>
          </a:xfrm>
        </p:spPr>
        <p:txBody>
          <a:bodyPr/>
          <a:lstStyle/>
          <a:p>
            <a:pPr fontAlgn="base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И</a:t>
            </a:r>
            <a:r>
              <a:rPr lang="ru-RU" sz="2400" b="1" dirty="0" smtClean="0"/>
              <a:t>НФОРМАЦИЯ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«Организация  </a:t>
            </a:r>
            <a:r>
              <a:rPr lang="ru-RU" sz="2400" b="1" dirty="0"/>
              <a:t>деятельности </a:t>
            </a:r>
            <a:r>
              <a:rPr lang="ru-RU" sz="2400" b="1" dirty="0" err="1" smtClean="0"/>
              <a:t>ТОСов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6342" y="6397236"/>
            <a:ext cx="8825658" cy="43071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3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6689" y="925032"/>
            <a:ext cx="10345478" cy="3561907"/>
          </a:xfrm>
        </p:spPr>
        <p:txBody>
          <a:bodyPr/>
          <a:lstStyle/>
          <a:p>
            <a:r>
              <a:rPr lang="ru-RU" sz="2200" b="1" i="1" dirty="0"/>
              <a:t>После получения всех регистрационных  документов необходимо</a:t>
            </a:r>
            <a:r>
              <a:rPr lang="ru-RU" sz="2200" dirty="0" smtClean="0"/>
              <a:t>: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- Сделать печать ТОС</a:t>
            </a:r>
            <a:br>
              <a:rPr lang="ru-RU" sz="2200" dirty="0"/>
            </a:br>
            <a:r>
              <a:rPr lang="ru-RU" sz="2200" dirty="0" smtClean="0"/>
              <a:t>- В течение </a:t>
            </a:r>
            <a:r>
              <a:rPr lang="ru-RU" sz="2200" dirty="0"/>
              <a:t>30 календарных дней с момента регистрации подать заявление в налоговую на упрощенную систему налогообложения</a:t>
            </a:r>
            <a:br>
              <a:rPr lang="ru-RU" sz="2200" dirty="0"/>
            </a:br>
            <a:r>
              <a:rPr lang="ru-RU" sz="2200" dirty="0" smtClean="0"/>
              <a:t>- Сдать </a:t>
            </a:r>
            <a:r>
              <a:rPr lang="ru-RU" sz="2200" dirty="0"/>
              <a:t>в </a:t>
            </a:r>
            <a:r>
              <a:rPr lang="ru-RU" sz="2200" dirty="0" smtClean="0"/>
              <a:t>территориальный орган федеральной службы государственной статистики «Сведения о среднесписочной численности работников (сведения необходимо сдать до 21 числа месяца, следующего за месяцем регистрации)</a:t>
            </a:r>
            <a:br>
              <a:rPr lang="ru-RU" sz="2200" dirty="0" smtClean="0"/>
            </a:br>
            <a:r>
              <a:rPr lang="ru-RU" sz="2200" dirty="0" smtClean="0"/>
              <a:t>- Открыть расчетный счет в банке.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72140" y="5029200"/>
            <a:ext cx="11281144" cy="149919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 этого момента ТОС является полноправным                  хозяйствующим субъектом и может участвовать в                  </a:t>
            </a:r>
            <a:r>
              <a:rPr lang="ru-RU" sz="2400" b="1" dirty="0" err="1" smtClean="0"/>
              <a:t>грантовых</a:t>
            </a:r>
            <a:r>
              <a:rPr lang="ru-RU" sz="2400" b="1" dirty="0" smtClean="0"/>
              <a:t> конкурсах в качестве социально                     ориентированного НКО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5777" y="4653036"/>
            <a:ext cx="2909776" cy="22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0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116" y="640080"/>
            <a:ext cx="3827721" cy="2255520"/>
          </a:xfrm>
        </p:spPr>
        <p:txBody>
          <a:bodyPr/>
          <a:lstStyle/>
          <a:p>
            <a:r>
              <a:rPr lang="ru-RU" b="1" dirty="0" smtClean="0"/>
              <a:t>Обязанности, которые возлагают на себя </a:t>
            </a:r>
            <a:r>
              <a:rPr lang="ru-RU" b="1" dirty="0"/>
              <a:t>органы территориального общественного самоуправления: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59680" y="1107440"/>
            <a:ext cx="6979920" cy="5435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Представляют </a:t>
            </a:r>
            <a:r>
              <a:rPr lang="ru-RU" sz="2400" dirty="0"/>
              <a:t>интересы населения, проживающего на </a:t>
            </a:r>
            <a:r>
              <a:rPr lang="ru-RU" sz="2400" dirty="0" smtClean="0"/>
              <a:t>установленной территории</a:t>
            </a:r>
            <a:r>
              <a:rPr lang="ru-RU" sz="2400" dirty="0"/>
              <a:t>. </a:t>
            </a:r>
          </a:p>
          <a:p>
            <a:r>
              <a:rPr lang="ru-RU" sz="2400" dirty="0" smtClean="0"/>
              <a:t>Обеспечивают </a:t>
            </a:r>
            <a:r>
              <a:rPr lang="ru-RU" sz="2400" dirty="0"/>
              <a:t>исполнение решений, принятых на собраниях или конференциях граждан. </a:t>
            </a:r>
          </a:p>
          <a:p>
            <a:r>
              <a:rPr lang="ru-RU" sz="2400" dirty="0" smtClean="0"/>
              <a:t>Осуществляют </a:t>
            </a:r>
            <a:r>
              <a:rPr lang="ru-RU" sz="2400" dirty="0"/>
              <a:t>хозяйственную деятельность по содержанию жилищного фонда, благоустройству территории, иную хозяйственную деятельность, направленную на удовлетворение социально-бытовых потребностей </a:t>
            </a:r>
            <a:r>
              <a:rPr lang="ru-RU" sz="2400" dirty="0" smtClean="0"/>
              <a:t>граждан.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967" y="3156411"/>
            <a:ext cx="3415130" cy="292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7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04" y="808074"/>
            <a:ext cx="10041130" cy="3331944"/>
          </a:xfrm>
        </p:spPr>
        <p:txBody>
          <a:bodyPr/>
          <a:lstStyle/>
          <a:p>
            <a:r>
              <a:rPr lang="ru-RU" b="1" dirty="0" smtClean="0"/>
              <a:t>ОБРАЩАЕМ ВНИМАНИЕ!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Создание ТОС и обязательства, которые он на себя возлагает не замещают обязательств, закрепленных за муниципалитетом Федеральными законами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995" y="4720855"/>
            <a:ext cx="11217349" cy="2030819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Первостепенная роль ТОС – это партнерство! </a:t>
            </a:r>
          </a:p>
          <a:p>
            <a:r>
              <a:rPr lang="ru-RU" sz="1900" dirty="0" smtClean="0"/>
              <a:t>Именно благодаря ТОС коммуникация между жителями и властью                                                  может стать намного успешней.</a:t>
            </a:r>
          </a:p>
          <a:p>
            <a:r>
              <a:rPr lang="ru-RU" sz="1900" dirty="0"/>
              <a:t>Приоритетный проект «Формирование современной </a:t>
            </a:r>
            <a:r>
              <a:rPr lang="ru-RU" sz="1900" dirty="0" smtClean="0"/>
              <a:t>городской                                                     среды» </a:t>
            </a:r>
            <a:r>
              <a:rPr lang="ru-RU" sz="1900" dirty="0"/>
              <a:t>– </a:t>
            </a:r>
            <a:r>
              <a:rPr lang="ru-RU" sz="1900" dirty="0" smtClean="0"/>
              <a:t>тот </a:t>
            </a:r>
            <a:r>
              <a:rPr lang="ru-RU" sz="1900" dirty="0"/>
              <a:t>самый случай, когда территориальные </a:t>
            </a:r>
            <a:r>
              <a:rPr lang="ru-RU" sz="1900" dirty="0" smtClean="0"/>
              <a:t>                                                      общественные </a:t>
            </a:r>
            <a:r>
              <a:rPr lang="ru-RU" sz="1900" dirty="0"/>
              <a:t>самоуправления (ТОС) могут заявить о себе как </a:t>
            </a:r>
            <a:r>
              <a:rPr lang="ru-RU" sz="1900" dirty="0" smtClean="0"/>
              <a:t>                                                      о </a:t>
            </a:r>
            <a:r>
              <a:rPr lang="ru-RU" sz="1900" dirty="0"/>
              <a:t>равноправных партнерах муниципальной власти.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9088" y="4720855"/>
            <a:ext cx="3593804" cy="18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23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финансирования ТОС</a:t>
            </a:r>
            <a:br>
              <a:rPr lang="ru-RU" dirty="0" smtClean="0"/>
            </a:br>
            <a:r>
              <a:rPr lang="ru-RU" dirty="0" smtClean="0"/>
              <a:t>в статусе </a:t>
            </a:r>
            <a:r>
              <a:rPr lang="ru-RU" dirty="0" err="1" smtClean="0"/>
              <a:t>юрлица</a:t>
            </a:r>
            <a:r>
              <a:rPr lang="ru-RU" dirty="0" smtClean="0"/>
              <a:t> в форме НКО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9773920" y="5392629"/>
            <a:ext cx="1971041" cy="1541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71944" y="3067304"/>
            <a:ext cx="2327416" cy="180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7918801" y="3693160"/>
            <a:ext cx="1696720" cy="1220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9773920" y="5092954"/>
            <a:ext cx="1971818" cy="141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715925745"/>
              </p:ext>
            </p:extLst>
          </p:nvPr>
        </p:nvGraphicFramePr>
        <p:xfrm>
          <a:off x="293871" y="3496234"/>
          <a:ext cx="5362650" cy="30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492845628"/>
              </p:ext>
            </p:extLst>
          </p:nvPr>
        </p:nvGraphicFramePr>
        <p:xfrm>
          <a:off x="6368606" y="3471341"/>
          <a:ext cx="5146455" cy="294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1735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545" y="1298447"/>
            <a:ext cx="3657600" cy="4591989"/>
          </a:xfrm>
        </p:spPr>
        <p:txBody>
          <a:bodyPr/>
          <a:lstStyle/>
          <a:p>
            <a:r>
              <a:rPr lang="ru-RU" sz="2800" b="1" dirty="0" smtClean="0"/>
              <a:t>Особенности различия ТОС  </a:t>
            </a:r>
            <a:r>
              <a:rPr lang="ru-RU" sz="2800" b="1" dirty="0"/>
              <a:t>в качестве юридического </a:t>
            </a:r>
            <a:r>
              <a:rPr lang="ru-RU" sz="2800" b="1" dirty="0" smtClean="0"/>
              <a:t>лица и без его образования. 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78056" y="0"/>
            <a:ext cx="5796949" cy="65921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Ответ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Преимущества:</a:t>
            </a:r>
          </a:p>
          <a:p>
            <a:r>
              <a:rPr lang="ru-RU" dirty="0" smtClean="0"/>
              <a:t>Потому</a:t>
            </a:r>
            <a:r>
              <a:rPr lang="ru-RU" dirty="0"/>
              <a:t>, что ТОС в статусе юридического лица, может предлагать свои проекты и получать ресурсы для их реализации через участие в </a:t>
            </a:r>
            <a:r>
              <a:rPr lang="ru-RU" dirty="0" err="1"/>
              <a:t>грантовых</a:t>
            </a:r>
            <a:r>
              <a:rPr lang="ru-RU" dirty="0"/>
              <a:t> конкурсах различных организаций. </a:t>
            </a:r>
          </a:p>
          <a:p>
            <a:r>
              <a:rPr lang="ru-RU" dirty="0"/>
              <a:t>Кроме того, юридические лица могут вести хозяйственную деятельность, заключать договоры, как с органами местного самоуправления, так и с другими юридическими лицами (коммерческими и некоммерческими) или гражданами. </a:t>
            </a:r>
            <a:endParaRPr lang="ru-RU" dirty="0" smtClean="0"/>
          </a:p>
          <a:p>
            <a:r>
              <a:rPr lang="ru-RU" dirty="0" smtClean="0"/>
              <a:t>Наличие </a:t>
            </a:r>
            <a:r>
              <a:rPr lang="ru-RU" dirty="0"/>
              <a:t>статуса юридического лица и счета в банке позволяет ТОС активнее привлекать финансирование для реализации своих проектов. </a:t>
            </a:r>
          </a:p>
          <a:p>
            <a:pPr marL="0" indent="0">
              <a:buNone/>
            </a:pPr>
            <a:r>
              <a:rPr lang="ru-RU" b="1" i="1" dirty="0"/>
              <a:t>Оборотной стороной медали является необходимость ведения бухгалтерии, документооборота и отчетности в соответствии с требованиями российского законодательства.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47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4158"/>
            <a:ext cx="9431079" cy="1552354"/>
          </a:xfrm>
        </p:spPr>
        <p:txBody>
          <a:bodyPr/>
          <a:lstStyle/>
          <a:p>
            <a:pPr algn="ctr"/>
            <a:r>
              <a:rPr lang="ru-RU" b="1" dirty="0" smtClean="0"/>
              <a:t>ТОС на территории МО город Балаково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5479" y="2348127"/>
            <a:ext cx="3145380" cy="584543"/>
          </a:xfrm>
        </p:spPr>
        <p:txBody>
          <a:bodyPr/>
          <a:lstStyle/>
          <a:p>
            <a:r>
              <a:rPr lang="ru-RU" dirty="0" smtClean="0"/>
              <a:t>Степная, дом №28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4707643" y="2343947"/>
          <a:ext cx="2995865" cy="4244545"/>
        </p:xfrm>
        <a:graphic>
          <a:graphicData uri="http://schemas.openxmlformats.org/presentationml/2006/ole">
            <p:oleObj spid="_x0000_s4097" name="Acrobat Document" r:id="rId3" imgW="6410160" imgH="90777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011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952" y="642231"/>
            <a:ext cx="2793159" cy="939143"/>
          </a:xfrm>
        </p:spPr>
        <p:txBody>
          <a:bodyPr/>
          <a:lstStyle/>
          <a:p>
            <a:pPr algn="ctr"/>
            <a:r>
              <a:rPr lang="ru-RU" sz="2800" b="1" dirty="0" smtClean="0"/>
              <a:t>ТОС как инструмент </a:t>
            </a:r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5405" y="1796527"/>
            <a:ext cx="3804322" cy="4378362"/>
          </a:xfrm>
        </p:spPr>
        <p:txBody>
          <a:bodyPr>
            <a:normAutofit/>
          </a:bodyPr>
          <a:lstStyle/>
          <a:p>
            <a:r>
              <a:rPr lang="ru-RU" b="1" dirty="0"/>
              <a:t>Г</a:t>
            </a:r>
            <a:r>
              <a:rPr lang="ru-RU" b="1" dirty="0" smtClean="0"/>
              <a:t>раждане </a:t>
            </a:r>
            <a:r>
              <a:rPr lang="ru-RU" b="1" dirty="0"/>
              <a:t>могут эффективно обратить внимание на </a:t>
            </a:r>
            <a:r>
              <a:rPr lang="ru-RU" b="1" dirty="0" smtClean="0"/>
              <a:t>себя и </a:t>
            </a:r>
            <a:r>
              <a:rPr lang="ru-RU" b="1" dirty="0"/>
              <a:t>действенно организовать диалог с местными властями, решить </a:t>
            </a:r>
            <a:r>
              <a:rPr lang="ru-RU" b="1" dirty="0" smtClean="0"/>
              <a:t>бытовые </a:t>
            </a:r>
            <a:r>
              <a:rPr lang="ru-RU" b="1" dirty="0"/>
              <a:t>и иные вопросы своего подъезда, дома, группы домов. 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этот случай законодатель </a:t>
            </a:r>
            <a:r>
              <a:rPr lang="ru-RU" b="1" dirty="0" smtClean="0"/>
              <a:t>предусмотрел форму территориального общественное </a:t>
            </a:r>
            <a:r>
              <a:rPr lang="ru-RU" b="1" dirty="0"/>
              <a:t>самоуправления </a:t>
            </a:r>
            <a:r>
              <a:rPr lang="ru-RU" b="1" dirty="0" smtClean="0"/>
              <a:t>- ТОС</a:t>
            </a:r>
            <a:r>
              <a:rPr lang="ru-RU" b="1" dirty="0"/>
              <a:t>. </a:t>
            </a:r>
            <a:endParaRPr lang="ru-RU" b="1" dirty="0" smtClean="0"/>
          </a:p>
          <a:p>
            <a:r>
              <a:rPr lang="ru-RU" b="1" i="1" dirty="0" smtClean="0"/>
              <a:t>Деятельность </a:t>
            </a:r>
            <a:r>
              <a:rPr lang="ru-RU" b="1" i="1" dirty="0"/>
              <a:t>ТОС урегулирована Конституцией Российской Федерации, Федеральным законом от 06.10.2003 N 131-ФЗ "Об общих принципах организации местного самоуправления в Российской Федерации", </a:t>
            </a:r>
            <a:r>
              <a:rPr lang="ru-RU" b="1" dirty="0" smtClean="0"/>
              <a:t>Решением </a:t>
            </a:r>
            <a:r>
              <a:rPr lang="ru-RU" b="1" dirty="0"/>
              <a:t>Совета МО г. Балаково №56 от 26.05.2006 г.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840" y="642231"/>
            <a:ext cx="6238240" cy="6048793"/>
          </a:xfrm>
        </p:spPr>
      </p:pic>
    </p:spTree>
    <p:extLst>
      <p:ext uri="{BB962C8B-B14F-4D97-AF65-F5344CB8AC3E}">
        <p14:creationId xmlns:p14="http://schemas.microsoft.com/office/powerpoint/2010/main" xmlns="" val="30893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7343" y="2367859"/>
            <a:ext cx="2126796" cy="2126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Формы образования ТОС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30869" y="2162287"/>
            <a:ext cx="3730631" cy="858650"/>
          </a:xfrm>
        </p:spPr>
        <p:txBody>
          <a:bodyPr/>
          <a:lstStyle/>
          <a:p>
            <a:pPr algn="ctr"/>
            <a:r>
              <a:rPr lang="ru-RU" b="1" dirty="0" smtClean="0"/>
              <a:t>ТОС без образования юридического лица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2224" y="3593054"/>
            <a:ext cx="4029277" cy="24491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Подлежат регистрации только в органах местного самоуправления</a:t>
            </a:r>
          </a:p>
          <a:p>
            <a:r>
              <a:rPr lang="ru-RU" dirty="0" smtClean="0"/>
              <a:t>Не имеет своего расчетного счета</a:t>
            </a:r>
          </a:p>
          <a:p>
            <a:r>
              <a:rPr lang="ru-RU" dirty="0" smtClean="0"/>
              <a:t>Ограниченный выбор возможностей финансирования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218381" y="1894327"/>
            <a:ext cx="3969572" cy="858650"/>
          </a:xfrm>
        </p:spPr>
        <p:txBody>
          <a:bodyPr/>
          <a:lstStyle/>
          <a:p>
            <a:pPr algn="ctr"/>
            <a:r>
              <a:rPr lang="ru-RU" b="1" dirty="0" smtClean="0"/>
              <a:t>ТОС в статусе </a:t>
            </a:r>
            <a:r>
              <a:rPr lang="ru-RU" b="1" dirty="0" err="1" smtClean="0"/>
              <a:t>юрлица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7110805" y="3509872"/>
            <a:ext cx="4310342" cy="25323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Подлежит регистрации в органах местного самоуправления и в Управлении Минюста РФ в качестве некоммерческой организации (НКО)</a:t>
            </a:r>
          </a:p>
          <a:p>
            <a:r>
              <a:rPr lang="ru-RU" dirty="0" smtClean="0"/>
              <a:t>Наличие своего расчетного счета</a:t>
            </a:r>
          </a:p>
          <a:p>
            <a:r>
              <a:rPr lang="ru-RU" dirty="0" smtClean="0"/>
              <a:t>Широкий выбор возможностей финансирования</a:t>
            </a:r>
            <a:endParaRPr lang="ru-RU" dirty="0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304800" y="6177280"/>
            <a:ext cx="11887200" cy="51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ТЕРРИТОРИЯ ТОС</a:t>
            </a:r>
            <a:r>
              <a:rPr lang="ru-RU" dirty="0" smtClean="0"/>
              <a:t>:  </a:t>
            </a:r>
            <a:r>
              <a:rPr lang="ru-RU" b="1" dirty="0" smtClean="0"/>
              <a:t>МИКРОРАЙОН </a:t>
            </a:r>
            <a:r>
              <a:rPr lang="ru-RU" dirty="0" smtClean="0"/>
              <a:t>        </a:t>
            </a:r>
            <a:r>
              <a:rPr lang="ru-RU" b="1" dirty="0" smtClean="0"/>
              <a:t>КВАРТАЛ</a:t>
            </a:r>
            <a:r>
              <a:rPr lang="ru-RU" dirty="0" smtClean="0"/>
              <a:t>         </a:t>
            </a:r>
            <a:r>
              <a:rPr lang="ru-RU" b="1" dirty="0" smtClean="0"/>
              <a:t>УЛИЦА</a:t>
            </a:r>
            <a:r>
              <a:rPr lang="ru-RU" dirty="0" smtClean="0"/>
              <a:t>          </a:t>
            </a:r>
            <a:r>
              <a:rPr lang="ru-RU" b="1" dirty="0" smtClean="0"/>
              <a:t>ДВОР </a:t>
            </a:r>
            <a:r>
              <a:rPr lang="ru-RU" dirty="0" smtClean="0"/>
              <a:t>         </a:t>
            </a:r>
            <a:r>
              <a:rPr lang="ru-RU" b="1" dirty="0" smtClean="0"/>
              <a:t>ДОМ</a:t>
            </a:r>
            <a:r>
              <a:rPr lang="ru-RU" dirty="0" smtClean="0"/>
              <a:t>         </a:t>
            </a:r>
            <a:r>
              <a:rPr lang="ru-RU" b="1" dirty="0" smtClean="0"/>
              <a:t>ПОДЪЕЗД</a:t>
            </a:r>
            <a:r>
              <a:rPr lang="ru-RU" dirty="0" smtClean="0"/>
              <a:t>  </a:t>
            </a:r>
          </a:p>
        </p:txBody>
      </p:sp>
      <p:sp>
        <p:nvSpPr>
          <p:cNvPr id="3" name="Нашивка 2"/>
          <p:cNvSpPr/>
          <p:nvPr/>
        </p:nvSpPr>
        <p:spPr>
          <a:xfrm>
            <a:off x="4467970" y="6248249"/>
            <a:ext cx="242316" cy="18643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6006465" y="6273649"/>
            <a:ext cx="242316" cy="18643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7447208" y="6273649"/>
            <a:ext cx="242316" cy="18643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8713910" y="6273649"/>
            <a:ext cx="242316" cy="18643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9859454" y="6254953"/>
            <a:ext cx="242316" cy="18643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9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301" y="1054100"/>
            <a:ext cx="3873500" cy="4970780"/>
          </a:xfrm>
        </p:spPr>
        <p:txBody>
          <a:bodyPr>
            <a:normAutofit/>
          </a:bodyPr>
          <a:lstStyle/>
          <a:p>
            <a:r>
              <a:rPr lang="ru-RU" sz="2400" b="1" dirty="0"/>
              <a:t>Территориальное общественное самоуправление </a:t>
            </a:r>
            <a:r>
              <a:rPr lang="ru-RU" sz="2400" b="1" dirty="0" smtClean="0"/>
              <a:t>(ТОС) считается </a:t>
            </a:r>
            <a:r>
              <a:rPr lang="ru-RU" sz="2400" b="1" dirty="0"/>
              <a:t>учрежденным с момента регистрации устава </a:t>
            </a:r>
            <a:r>
              <a:rPr lang="ru-RU" sz="2400" b="1" dirty="0" smtClean="0"/>
              <a:t>ТОС в администрации БМР (издание Постановления)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684" y="524272"/>
            <a:ext cx="6030436" cy="6030436"/>
          </a:xfrm>
        </p:spPr>
      </p:pic>
    </p:spTree>
    <p:extLst>
      <p:ext uri="{BB962C8B-B14F-4D97-AF65-F5344CB8AC3E}">
        <p14:creationId xmlns:p14="http://schemas.microsoft.com/office/powerpoint/2010/main" xmlns="" val="19395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198" y="958206"/>
            <a:ext cx="3191765" cy="1242734"/>
          </a:xfrm>
        </p:spPr>
        <p:txBody>
          <a:bodyPr/>
          <a:lstStyle/>
          <a:p>
            <a:pPr algn="ctr"/>
            <a:r>
              <a:rPr lang="ru-RU" sz="1800" b="1" dirty="0" smtClean="0"/>
              <a:t>ШАГ № 1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/>
              <a:t>Образование инициативной </a:t>
            </a:r>
            <a:r>
              <a:rPr lang="ru-RU" sz="1800" dirty="0" smtClean="0"/>
              <a:t>группы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1610" y="425301"/>
            <a:ext cx="6073396" cy="5103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Как правило, на собрании обсуждаются следующе вопросы:</a:t>
            </a:r>
          </a:p>
          <a:p>
            <a:r>
              <a:rPr lang="ru-RU" dirty="0" smtClean="0"/>
              <a:t>Избрание председателя и секретаря собрания (необходимы для оформления протокола и его представления в органы местного самоуправления)</a:t>
            </a:r>
          </a:p>
          <a:p>
            <a:r>
              <a:rPr lang="ru-RU" dirty="0" smtClean="0"/>
              <a:t>Формирование инициативной группы для проведения мероприятий по созданию ТОС.</a:t>
            </a:r>
          </a:p>
          <a:p>
            <a:r>
              <a:rPr lang="ru-RU" dirty="0" smtClean="0"/>
              <a:t>Подготовка предложение по: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smtClean="0"/>
              <a:t>Наименованию ТОС</a:t>
            </a:r>
          </a:p>
          <a:p>
            <a:pPr marL="0" indent="0">
              <a:buNone/>
            </a:pPr>
            <a:r>
              <a:rPr lang="ru-RU" dirty="0" smtClean="0"/>
              <a:t>- По границам ТОС</a:t>
            </a:r>
          </a:p>
          <a:p>
            <a:pPr marL="0" indent="0">
              <a:buNone/>
            </a:pPr>
            <a:r>
              <a:rPr lang="ru-RU" dirty="0" smtClean="0"/>
              <a:t>- По проекту Устава ТОС</a:t>
            </a:r>
          </a:p>
          <a:p>
            <a:pPr marL="0" indent="0">
              <a:buNone/>
            </a:pPr>
            <a:r>
              <a:rPr lang="ru-RU" dirty="0" smtClean="0"/>
              <a:t>- По структуре ТОС</a:t>
            </a:r>
          </a:p>
          <a:p>
            <a:pPr marL="0" indent="0">
              <a:buNone/>
            </a:pPr>
            <a:r>
              <a:rPr lang="ru-RU" dirty="0" smtClean="0"/>
              <a:t>- По кандидатуре председателя ТОС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7443" y="2296633"/>
            <a:ext cx="3785190" cy="4008474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Создание </a:t>
            </a:r>
            <a:r>
              <a:rPr lang="ru-RU" sz="1800" dirty="0"/>
              <a:t>ТОС начинается с создания и официального признания инициативной группы. </a:t>
            </a:r>
            <a:endParaRPr lang="ru-RU" sz="1800" dirty="0" smtClean="0"/>
          </a:p>
          <a:p>
            <a:r>
              <a:rPr lang="ru-RU" sz="1800" dirty="0" smtClean="0"/>
              <a:t>Количество </a:t>
            </a:r>
            <a:r>
              <a:rPr lang="ru-RU" sz="1800" dirty="0"/>
              <a:t>членов инициативной группы может быть любым, но не менее 3 человек, проживающих на территории создаваемого ТОС и достигших 16 лет.</a:t>
            </a:r>
          </a:p>
          <a:p>
            <a:r>
              <a:rPr lang="ru-RU" sz="1800" dirty="0"/>
              <a:t>Образование инициативной группы оформляется Протоколом собрания.</a:t>
            </a:r>
          </a:p>
          <a:p>
            <a:endParaRPr lang="ru-RU" sz="1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52754" y="5528931"/>
            <a:ext cx="7325832" cy="116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Уставом ТОС устанавливаются границы территории, цели, задачи, формы и основные направления деятельности; порядок формирования, сроки полномочий, права и обязанности органов ТОС; порядок принятия решения; порядок приобретения и использования имущества; распоряжение финансами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3451" y="3078397"/>
            <a:ext cx="1956117" cy="21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15" y="616689"/>
            <a:ext cx="3742660" cy="1446027"/>
          </a:xfrm>
        </p:spPr>
        <p:txBody>
          <a:bodyPr/>
          <a:lstStyle/>
          <a:p>
            <a:pPr algn="ctr"/>
            <a:r>
              <a:rPr lang="ru-RU" sz="1800" b="1" dirty="0" smtClean="0"/>
              <a:t>ШАГ №2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/>
              <a:t>Установление границ ТОС и назначение проведения учредительное </a:t>
            </a:r>
            <a:r>
              <a:rPr lang="ru-RU" sz="1800" dirty="0" smtClean="0"/>
              <a:t>собрания 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8447" y="446567"/>
            <a:ext cx="6655982" cy="4104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Процедура извещение жителей            территории и органов местного самоуправления о проведении учредительного собрания/конференции граждан</a:t>
            </a:r>
          </a:p>
          <a:p>
            <a:r>
              <a:rPr lang="ru-RU" sz="2000" dirty="0" smtClean="0"/>
              <a:t>Необходимо проинформировать население о дате, месте и времени собрания/конференции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менее чем за 15 дней </a:t>
            </a:r>
            <a:r>
              <a:rPr lang="ru-RU" sz="2000" dirty="0" smtClean="0"/>
              <a:t>до начала мероприятия.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ообщение о проведении учредительного собрания/конференции граждан должно быть направлено каждому </a:t>
            </a:r>
            <a:r>
              <a:rPr lang="ru-RU" sz="2000" dirty="0"/>
              <a:t>ж</a:t>
            </a:r>
            <a:r>
              <a:rPr lang="ru-RU" sz="2000" dirty="0" smtClean="0"/>
              <a:t>ителю, достигшему 16 лет, проживающему на территории создаваемого ТОС.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953" y="2179674"/>
            <a:ext cx="3827721" cy="4061638"/>
          </a:xfrm>
        </p:spPr>
        <p:txBody>
          <a:bodyPr>
            <a:noAutofit/>
          </a:bodyPr>
          <a:lstStyle/>
          <a:p>
            <a:r>
              <a:rPr lang="ru-RU" sz="1700" dirty="0" smtClean="0"/>
              <a:t>Чтобы утвердить границы ТОС, необходимо подать заявление  в Совет МО </a:t>
            </a:r>
            <a:r>
              <a:rPr lang="ru-RU" sz="1700" dirty="0" err="1" smtClean="0"/>
              <a:t>г.Балаково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Последний в </a:t>
            </a:r>
            <a:r>
              <a:rPr lang="ru-RU" sz="1700" dirty="0"/>
              <a:t>двухмесячный срок со дня поступления документов устанавливает границы территории, на которой предполагается осуществление </a:t>
            </a:r>
            <a:r>
              <a:rPr lang="ru-RU" sz="1700" dirty="0" smtClean="0"/>
              <a:t>ТОС</a:t>
            </a:r>
            <a:r>
              <a:rPr lang="ru-RU" sz="1700" dirty="0"/>
              <a:t>.</a:t>
            </a:r>
          </a:p>
          <a:p>
            <a:r>
              <a:rPr lang="ru-RU" sz="1700" dirty="0" smtClean="0"/>
              <a:t>После получения Решения об утверждении  границ ТОС инициативная группа назначает дату, время и место проведения учредительного собрания</a:t>
            </a:r>
            <a:endParaRPr lang="ru-RU" sz="17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22875" y="4837815"/>
            <a:ext cx="7042299" cy="174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b="1" dirty="0" smtClean="0"/>
              <a:t>ВАЖНО!: </a:t>
            </a:r>
          </a:p>
          <a:p>
            <a:pPr marL="0" indent="0">
              <a:buFont typeface="Wingdings 3" charset="2"/>
              <a:buNone/>
            </a:pPr>
            <a:r>
              <a:rPr lang="ru-RU" b="1" dirty="0" smtClean="0"/>
              <a:t>Чтобы можно было создать ТОС по закону нужно, чтобы не </a:t>
            </a:r>
            <a:r>
              <a:rPr lang="ru-RU" b="1" smtClean="0"/>
              <a:t>менее 1/3  </a:t>
            </a:r>
            <a:r>
              <a:rPr lang="ru-RU" b="1" dirty="0" smtClean="0"/>
              <a:t>жителей подержали инициативу. </a:t>
            </a:r>
          </a:p>
          <a:p>
            <a:pPr marL="0" indent="0">
              <a:buFont typeface="Wingdings 3" charset="2"/>
              <a:buNone/>
            </a:pPr>
            <a:r>
              <a:rPr lang="ru-RU" b="1" dirty="0" smtClean="0"/>
              <a:t>Необходимо обеспечить письменное согласие  каждого жителя на вхождение в ТОС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3461" y="3827718"/>
            <a:ext cx="1928039" cy="144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5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584791"/>
            <a:ext cx="3870251" cy="1435395"/>
          </a:xfrm>
        </p:spPr>
        <p:txBody>
          <a:bodyPr/>
          <a:lstStyle/>
          <a:p>
            <a:pPr algn="ctr"/>
            <a:r>
              <a:rPr lang="ru-RU" sz="1800" b="1" dirty="0" smtClean="0"/>
              <a:t>ШАГ №3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Проведение </a:t>
            </a:r>
            <a:r>
              <a:rPr lang="ru-RU" sz="1800" dirty="0"/>
              <a:t>учредительного собрания или конференции </a:t>
            </a:r>
            <a:r>
              <a:rPr lang="ru-RU" sz="1800" dirty="0" smtClean="0"/>
              <a:t>граждан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2242" y="776177"/>
            <a:ext cx="6062763" cy="60818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Ход и решения учредительного собрания/конференции граждан оформляется </a:t>
            </a:r>
            <a:r>
              <a:rPr lang="ru-RU" b="1" dirty="0" smtClean="0"/>
              <a:t>ПРОТОКОЛОМ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Как правило, на этом учредительном собрании обсуждаются следующие вопросы:</a:t>
            </a:r>
          </a:p>
          <a:p>
            <a:r>
              <a:rPr lang="ru-RU" dirty="0" smtClean="0"/>
              <a:t>Об избрании Председателя и секретаря Собрания/конференции граждан</a:t>
            </a:r>
          </a:p>
          <a:p>
            <a:r>
              <a:rPr lang="ru-RU" dirty="0" smtClean="0"/>
              <a:t>О создании Территориального общественного самоуправления</a:t>
            </a:r>
          </a:p>
          <a:p>
            <a:r>
              <a:rPr lang="ru-RU" dirty="0" smtClean="0"/>
              <a:t>О принятии Устава ТОС</a:t>
            </a:r>
          </a:p>
          <a:p>
            <a:r>
              <a:rPr lang="ru-RU" dirty="0" smtClean="0"/>
              <a:t>Об основных направлениях деятельности ТОС на предстоящий период</a:t>
            </a:r>
          </a:p>
          <a:p>
            <a:r>
              <a:rPr lang="ru-RU" dirty="0" smtClean="0"/>
              <a:t>Об избрании Совета ТОС</a:t>
            </a:r>
          </a:p>
          <a:p>
            <a:r>
              <a:rPr lang="ru-RU" dirty="0" smtClean="0"/>
              <a:t>Об избрании председателя ТОС</a:t>
            </a:r>
          </a:p>
          <a:p>
            <a:r>
              <a:rPr lang="ru-RU" dirty="0" smtClean="0"/>
              <a:t>Об избрании Ревизионной комиссии ТОС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4791" y="2020185"/>
            <a:ext cx="4125432" cy="4242391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Мероприятие проводится открыто и на нем могут присутствовать представители органов МСУ, государственных органов, СМИ и другие заинтересованные лица. Участвовать в принятии решений (голосовать) могут только жители территории, на которой создается ТОС (с 16 лет), а на конференции только делегаты, уполномоченные установленным числом жителей. При регистрации делегатов проверяются документы, удостоверяющие их полномочия, при этом обязательно заполняется </a:t>
            </a:r>
            <a:r>
              <a:rPr lang="ru-RU" sz="1600" b="1" dirty="0" smtClean="0"/>
              <a:t>лист регистрации участников.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7256" y="5369442"/>
            <a:ext cx="1984744" cy="14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1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934" y="616688"/>
            <a:ext cx="3534006" cy="1477926"/>
          </a:xfrm>
        </p:spPr>
        <p:txBody>
          <a:bodyPr/>
          <a:lstStyle/>
          <a:p>
            <a:pPr algn="ctr"/>
            <a:r>
              <a:rPr lang="ru-RU" sz="1800" b="1" dirty="0" smtClean="0"/>
              <a:t>ШАГ №4</a:t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Регистрация устава ТОС в органа местного самоуправления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833" y="340241"/>
            <a:ext cx="6783571" cy="6283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пакет документов входят:</a:t>
            </a:r>
          </a:p>
          <a:p>
            <a:r>
              <a:rPr lang="ru-RU" dirty="0" smtClean="0"/>
              <a:t>Заявление о регистрации устава ТОС</a:t>
            </a:r>
          </a:p>
          <a:p>
            <a:r>
              <a:rPr lang="ru-RU" dirty="0" smtClean="0"/>
              <a:t>Копия решения Совета МО </a:t>
            </a:r>
            <a:r>
              <a:rPr lang="ru-RU" dirty="0" err="1" smtClean="0"/>
              <a:t>г.Балаково</a:t>
            </a:r>
            <a:r>
              <a:rPr lang="ru-RU" dirty="0" smtClean="0"/>
              <a:t> об установлении границ территории, на которой образовывается ТОС (см. шаг №2)</a:t>
            </a:r>
          </a:p>
          <a:p>
            <a:r>
              <a:rPr lang="ru-RU" dirty="0" smtClean="0"/>
              <a:t>Протокол учредительного собрания/конференции граждан (см. шаг 3)</a:t>
            </a:r>
          </a:p>
          <a:p>
            <a:r>
              <a:rPr lang="ru-RU" dirty="0" smtClean="0"/>
              <a:t>Два экземпляра Устава ТОС (экземпляры должны быть прошиты, страницы пронумерованы, подписаны заявителем на последнем листе каждого экземпляра.</a:t>
            </a:r>
          </a:p>
          <a:p>
            <a:r>
              <a:rPr lang="ru-RU" dirty="0" smtClean="0"/>
              <a:t>Лист регистрации участников собрания/конференции граждан с указанием их адресов и даты рождения (см. шаг №3)</a:t>
            </a:r>
          </a:p>
          <a:p>
            <a:r>
              <a:rPr lang="ru-RU" dirty="0" smtClean="0"/>
              <a:t>Список избранных членов инициативной группы с указанием адресов и телефонов (см. шаг №1).</a:t>
            </a:r>
          </a:p>
          <a:p>
            <a:pPr marL="0" indent="0">
              <a:buNone/>
            </a:pPr>
            <a:r>
              <a:rPr lang="ru-RU" b="1" dirty="0" smtClean="0"/>
              <a:t>Сроки регистрации Устава устанавливается администрацией БМР, но не может превышать 30 дней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9341" y="2339163"/>
            <a:ext cx="3657600" cy="3685716"/>
          </a:xfrm>
        </p:spPr>
        <p:txBody>
          <a:bodyPr/>
          <a:lstStyle/>
          <a:p>
            <a:r>
              <a:rPr lang="ru-RU" sz="1800" dirty="0" smtClean="0"/>
              <a:t>После проведения учредительного собрания/конференции граждан уполномоченное лицо (председатель ТОС) подает документы в ОМСУ для регистрации Устава ТОС.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595" y="4478587"/>
            <a:ext cx="2775098" cy="18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5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320" y="648585"/>
            <a:ext cx="9621520" cy="1252339"/>
          </a:xfrm>
        </p:spPr>
        <p:txBody>
          <a:bodyPr/>
          <a:lstStyle/>
          <a:p>
            <a:pPr algn="ctr"/>
            <a:r>
              <a:rPr lang="ru-RU" sz="2800" b="1" dirty="0" smtClean="0"/>
              <a:t>В дальнейшем </a:t>
            </a:r>
            <a:r>
              <a:rPr lang="ru-RU" sz="2800" b="1" dirty="0" err="1" smtClean="0"/>
              <a:t>небходимо</a:t>
            </a:r>
            <a:r>
              <a:rPr lang="ru-RU" sz="2800" b="1" dirty="0" smtClean="0"/>
              <a:t> пройти регистрацию </a:t>
            </a:r>
            <a:r>
              <a:rPr lang="ru-RU" sz="2800" b="1" dirty="0"/>
              <a:t>ТОС </a:t>
            </a:r>
            <a:r>
              <a:rPr lang="ru-RU" sz="2800" b="1" dirty="0" smtClean="0"/>
              <a:t>в качестве юридического </a:t>
            </a:r>
            <a:r>
              <a:rPr lang="ru-RU" sz="2800" b="1" dirty="0"/>
              <a:t>лица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341" y="2413591"/>
            <a:ext cx="9831499" cy="3748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Оформление пакета </a:t>
            </a:r>
            <a:r>
              <a:rPr lang="ru-RU" sz="2000" b="1" dirty="0" smtClean="0"/>
              <a:t>документов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ru-RU" sz="2000" b="1" dirty="0"/>
              <a:t>З</a:t>
            </a:r>
            <a:r>
              <a:rPr lang="ru-RU" sz="2000" b="1" dirty="0" smtClean="0"/>
              <a:t>аполнение </a:t>
            </a:r>
            <a:r>
              <a:rPr lang="ru-RU" sz="2000" b="1" dirty="0"/>
              <a:t>заявления форма РН 0001, прошивка и </a:t>
            </a:r>
            <a:r>
              <a:rPr lang="ru-RU" sz="2000" b="1" dirty="0" err="1"/>
              <a:t>нумерование</a:t>
            </a:r>
            <a:r>
              <a:rPr lang="ru-RU" sz="2000" b="1" dirty="0"/>
              <a:t> страниц Устава (3 экз.) и протокола собрания (конференция) (2 экз.).</a:t>
            </a:r>
          </a:p>
          <a:p>
            <a:r>
              <a:rPr lang="ru-RU" sz="2000" b="1" dirty="0"/>
              <a:t>Заверение заявление формы РН0001 у нотариуса (госпошлина 200 рублей).</a:t>
            </a:r>
          </a:p>
          <a:p>
            <a:r>
              <a:rPr lang="ru-RU" sz="2000" b="1" dirty="0"/>
              <a:t>Оплата госпошлины за регистрацию юридического </a:t>
            </a:r>
            <a:r>
              <a:rPr lang="ru-RU" sz="2000" b="1" dirty="0" smtClean="0"/>
              <a:t>лица                  </a:t>
            </a:r>
            <a:r>
              <a:rPr lang="ru-RU" sz="2000" b="1" dirty="0"/>
              <a:t>(</a:t>
            </a:r>
            <a:r>
              <a:rPr lang="ru-RU" sz="2000" b="1" dirty="0" smtClean="0"/>
              <a:t>4000 </a:t>
            </a:r>
            <a:r>
              <a:rPr lang="ru-RU" sz="2000" b="1" dirty="0"/>
              <a:t>рублей).</a:t>
            </a:r>
          </a:p>
          <a:p>
            <a:r>
              <a:rPr lang="ru-RU" sz="2000" b="1" dirty="0"/>
              <a:t>Передача документов в Управление минюста РФ по  </a:t>
            </a:r>
            <a:r>
              <a:rPr lang="ru-RU" sz="2000" b="1" dirty="0" smtClean="0"/>
              <a:t>          Саратовской </a:t>
            </a:r>
            <a:r>
              <a:rPr lang="ru-RU" sz="2000" b="1" dirty="0"/>
              <a:t>области (</a:t>
            </a:r>
            <a:r>
              <a:rPr lang="ru-RU" sz="2000" b="1" dirty="0" err="1"/>
              <a:t>г.Саратов</a:t>
            </a:r>
            <a:r>
              <a:rPr lang="ru-RU" sz="2000" b="1" dirty="0"/>
              <a:t>, ул. Мичурина, д.31).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3360" y="4541520"/>
            <a:ext cx="308864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8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3038</TotalTime>
  <Words>1010</Words>
  <Application>Microsoft Office PowerPoint</Application>
  <PresentationFormat>Произвольный</PresentationFormat>
  <Paragraphs>101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Ион (конференц-зал)</vt:lpstr>
      <vt:lpstr>Acrobat Document</vt:lpstr>
      <vt:lpstr>            ИНФОРМАЦИЯ  «Организация  деятельности ТОСов»</vt:lpstr>
      <vt:lpstr>ТОС как инструмент </vt:lpstr>
      <vt:lpstr>Формы образования ТОС</vt:lpstr>
      <vt:lpstr>Слайд 4</vt:lpstr>
      <vt:lpstr>ШАГ № 1  Образование инициативной группы</vt:lpstr>
      <vt:lpstr>ШАГ №2  Установление границ ТОС и назначение проведения учредительное собрания </vt:lpstr>
      <vt:lpstr>ШАГ №3  Проведение учредительного собрания или конференции граждан</vt:lpstr>
      <vt:lpstr>ШАГ №4  Регистрация устава ТОС в органа местного самоуправления</vt:lpstr>
      <vt:lpstr>В дальнейшем небходимо пройти регистрацию ТОС в качестве юридического лица</vt:lpstr>
      <vt:lpstr>После получения всех регистрационных  документов необходимо:  - Сделать печать ТОС - В течение 30 календарных дней с момента регистрации подать заявление в налоговую на упрощенную систему налогообложения - Сдать в территориальный орган федеральной службы государственной статистики «Сведения о среднесписочной численности работников (сведения необходимо сдать до 21 числа месяца, следующего за месяцем регистрации) - Открыть расчетный счет в банке. </vt:lpstr>
      <vt:lpstr>Обязанности, которые возлагают на себя органы территориального общественного самоуправления: </vt:lpstr>
      <vt:lpstr>ОБРАЩАЕМ ВНИМАНИЕ!  Создание ТОС и обязательства, которые он на себя возлагает не замещают обязательств, закрепленных за муниципалитетом Федеральными законами</vt:lpstr>
      <vt:lpstr>Источники финансирования ТОС в статусе юрлица в форме НКО</vt:lpstr>
      <vt:lpstr>Особенности различия ТОС  в качестве юридического лица и без его образования. </vt:lpstr>
      <vt:lpstr>ТОС на территории МО город Балаково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ИНФОМАЦИЯ  по организации деятельности ТОСов на территории  Балаковского муниципального района</dc:title>
  <dc:creator>user</dc:creator>
  <cp:lastModifiedBy>User</cp:lastModifiedBy>
  <cp:revision>63</cp:revision>
  <dcterms:created xsi:type="dcterms:W3CDTF">2019-06-20T12:02:38Z</dcterms:created>
  <dcterms:modified xsi:type="dcterms:W3CDTF">2024-04-02T11:28:46Z</dcterms:modified>
</cp:coreProperties>
</file>